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292" r:id="rId5"/>
    <p:sldId id="275" r:id="rId6"/>
    <p:sldId id="276" r:id="rId7"/>
    <p:sldId id="294" r:id="rId8"/>
    <p:sldId id="277" r:id="rId9"/>
    <p:sldId id="308" r:id="rId10"/>
    <p:sldId id="300" r:id="rId11"/>
    <p:sldId id="318" r:id="rId12"/>
    <p:sldId id="301" r:id="rId13"/>
    <p:sldId id="305" r:id="rId14"/>
    <p:sldId id="279" r:id="rId15"/>
    <p:sldId id="304" r:id="rId16"/>
    <p:sldId id="306" r:id="rId17"/>
    <p:sldId id="307" r:id="rId18"/>
    <p:sldId id="310" r:id="rId19"/>
    <p:sldId id="309" r:id="rId20"/>
    <p:sldId id="311" r:id="rId21"/>
    <p:sldId id="312" r:id="rId22"/>
    <p:sldId id="313" r:id="rId23"/>
    <p:sldId id="314" r:id="rId24"/>
    <p:sldId id="315" r:id="rId25"/>
    <p:sldId id="316" r:id="rId26"/>
    <p:sldId id="317" r:id="rId27"/>
    <p:sldId id="278" r:id="rId28"/>
    <p:sldId id="297" r:id="rId29"/>
    <p:sldId id="319" r:id="rId30"/>
    <p:sldId id="320" r:id="rId31"/>
    <p:sldId id="321" r:id="rId32"/>
    <p:sldId id="281" r:id="rId33"/>
    <p:sldId id="29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E9C3EB3-4390-427A-A01E-BD208814F20E}">
          <p14:sldIdLst>
            <p14:sldId id="292"/>
          </p14:sldIdLst>
        </p14:section>
        <p14:section name="Untitled Section" id="{2DCDF63E-321B-44BC-938D-FC8B557EAAFB}">
          <p14:sldIdLst>
            <p14:sldId id="275"/>
            <p14:sldId id="276"/>
            <p14:sldId id="294"/>
            <p14:sldId id="277"/>
            <p14:sldId id="308"/>
            <p14:sldId id="300"/>
            <p14:sldId id="318"/>
            <p14:sldId id="301"/>
            <p14:sldId id="305"/>
            <p14:sldId id="279"/>
            <p14:sldId id="304"/>
            <p14:sldId id="306"/>
            <p14:sldId id="307"/>
            <p14:sldId id="310"/>
            <p14:sldId id="309"/>
            <p14:sldId id="311"/>
            <p14:sldId id="312"/>
            <p14:sldId id="313"/>
            <p14:sldId id="314"/>
            <p14:sldId id="315"/>
            <p14:sldId id="316"/>
            <p14:sldId id="317"/>
            <p14:sldId id="278"/>
            <p14:sldId id="297"/>
            <p14:sldId id="319"/>
            <p14:sldId id="320"/>
            <p14:sldId id="321"/>
            <p14:sldId id="281"/>
            <p14:sldId id="293"/>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eelesh Mvr" initials="NM" lastIdx="1" clrIdx="0">
    <p:extLst>
      <p:ext uri="{19B8F6BF-5375-455C-9EA6-DF929625EA0E}">
        <p15:presenceInfo xmlns:p15="http://schemas.microsoft.com/office/powerpoint/2012/main" userId="0ab2dbbff47122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C2D8"/>
    <a:srgbClr val="D84400"/>
    <a:srgbClr val="263E5A"/>
    <a:srgbClr val="C83E00"/>
    <a:srgbClr val="B83900"/>
    <a:srgbClr val="FB5911"/>
    <a:srgbClr val="446992"/>
    <a:srgbClr val="98432A"/>
    <a:srgbClr val="44678D"/>
    <a:srgbClr val="D6E0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4" autoAdjust="0"/>
    <p:restoredTop sz="94674" autoAdjust="0"/>
  </p:normalViewPr>
  <p:slideViewPr>
    <p:cSldViewPr snapToGrid="0" showGuides="1">
      <p:cViewPr varScale="1">
        <p:scale>
          <a:sx n="74" d="100"/>
          <a:sy n="74" d="100"/>
        </p:scale>
        <p:origin x="576" y="54"/>
      </p:cViewPr>
      <p:guideLst>
        <p:guide orient="horz" pos="1536"/>
        <p:guide pos="312"/>
      </p:guideLst>
    </p:cSldViewPr>
  </p:slideViewPr>
  <p:outlineViewPr>
    <p:cViewPr>
      <p:scale>
        <a:sx n="33" d="100"/>
        <a:sy n="33" d="100"/>
      </p:scale>
      <p:origin x="0" y="-5106"/>
    </p:cViewPr>
  </p:outlineViewPr>
  <p:notesTextViewPr>
    <p:cViewPr>
      <p:scale>
        <a:sx n="1" d="1"/>
        <a:sy n="1" d="1"/>
      </p:scale>
      <p:origin x="0" y="0"/>
    </p:cViewPr>
  </p:notesTextViewPr>
  <p:sorterViewPr>
    <p:cViewPr>
      <p:scale>
        <a:sx n="150" d="100"/>
        <a:sy n="150" d="100"/>
      </p:scale>
      <p:origin x="0" y="-16332"/>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10/11/2024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10/11/2024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12</a:t>
            </a:fld>
            <a:endParaRPr lang="en-US" altLang="zh-CN" dirty="0"/>
          </a:p>
        </p:txBody>
      </p:sp>
    </p:spTree>
    <p:extLst>
      <p:ext uri="{BB962C8B-B14F-4D97-AF65-F5344CB8AC3E}">
        <p14:creationId xmlns:p14="http://schemas.microsoft.com/office/powerpoint/2010/main" val="1725417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13</a:t>
            </a:fld>
            <a:endParaRPr lang="en-US" altLang="zh-CN" dirty="0"/>
          </a:p>
        </p:txBody>
      </p:sp>
    </p:spTree>
    <p:extLst>
      <p:ext uri="{BB962C8B-B14F-4D97-AF65-F5344CB8AC3E}">
        <p14:creationId xmlns:p14="http://schemas.microsoft.com/office/powerpoint/2010/main" val="307110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14</a:t>
            </a:fld>
            <a:endParaRPr lang="en-US" altLang="zh-CN" dirty="0"/>
          </a:p>
        </p:txBody>
      </p:sp>
    </p:spTree>
    <p:extLst>
      <p:ext uri="{BB962C8B-B14F-4D97-AF65-F5344CB8AC3E}">
        <p14:creationId xmlns:p14="http://schemas.microsoft.com/office/powerpoint/2010/main" val="1194291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67441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684057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252751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2513944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4126813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1309356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4114313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3086692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23</a:t>
            </a:fld>
            <a:endParaRPr lang="en-US" altLang="zh-CN" noProof="0" dirty="0"/>
          </a:p>
        </p:txBody>
      </p:sp>
    </p:spTree>
    <p:extLst>
      <p:ext uri="{BB962C8B-B14F-4D97-AF65-F5344CB8AC3E}">
        <p14:creationId xmlns:p14="http://schemas.microsoft.com/office/powerpoint/2010/main" val="435648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24</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25</a:t>
            </a:fld>
            <a:endParaRPr lang="en-US" altLang="zh-CN" noProof="0" dirty="0"/>
          </a:p>
        </p:txBody>
      </p:sp>
    </p:spTree>
    <p:extLst>
      <p:ext uri="{BB962C8B-B14F-4D97-AF65-F5344CB8AC3E}">
        <p14:creationId xmlns:p14="http://schemas.microsoft.com/office/powerpoint/2010/main" val="2394653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29</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30</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193110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1259178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361362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4123544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10</a:t>
            </a:fld>
            <a:endParaRPr lang="en-US" altLang="zh-CN" dirty="0"/>
          </a:p>
        </p:txBody>
      </p:sp>
    </p:spTree>
    <p:extLst>
      <p:ext uri="{BB962C8B-B14F-4D97-AF65-F5344CB8AC3E}">
        <p14:creationId xmlns:p14="http://schemas.microsoft.com/office/powerpoint/2010/main" val="4021169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11</a:t>
            </a:fld>
            <a:endParaRPr lang="en-US" altLang="zh-CN" dirty="0"/>
          </a:p>
        </p:txBody>
      </p:sp>
    </p:spTree>
    <p:extLst>
      <p:ext uri="{BB962C8B-B14F-4D97-AF65-F5344CB8AC3E}">
        <p14:creationId xmlns:p14="http://schemas.microsoft.com/office/powerpoint/2010/main" val="288090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5.jpg"/><Relationship Id="rId3" Type="http://schemas.openxmlformats.org/officeDocument/2006/relationships/image" Target="../media/image40.jpg"/><Relationship Id="rId7"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3.jfif"/><Relationship Id="rId5" Type="http://schemas.openxmlformats.org/officeDocument/2006/relationships/image" Target="../media/image42.jfif"/><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GROWTH ANALYSIS OF TELANGANA</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5" y="4172084"/>
            <a:ext cx="1784385" cy="760288"/>
          </a:xfrm>
        </p:spPr>
        <p:txBody>
          <a:bodyPr/>
          <a:lstStyle/>
          <a:p>
            <a:r>
              <a:rPr lang="en-US" dirty="0"/>
              <a:t>By</a:t>
            </a:r>
          </a:p>
          <a:p>
            <a:r>
              <a:rPr lang="en-US" dirty="0"/>
              <a:t>Neelesh M</a:t>
            </a:r>
          </a:p>
          <a:p>
            <a:endParaRPr lang="en-US" dirty="0"/>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17391" r="17391"/>
          <a:stretch/>
        </p:blipFill>
        <p:spPr>
          <a:xfrm>
            <a:off x="6742557" y="599415"/>
            <a:ext cx="4405503" cy="5066346"/>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2" name="Picture 1">
            <a:extLst>
              <a:ext uri="{FF2B5EF4-FFF2-40B4-BE49-F238E27FC236}">
                <a16:creationId xmlns:a16="http://schemas.microsoft.com/office/drawing/2014/main" id="{C16F80E9-27E9-94A1-7076-47370BE95FEA}"/>
              </a:ext>
            </a:extLst>
          </p:cNvPr>
          <p:cNvPicPr>
            <a:picLocks noChangeAspect="1"/>
          </p:cNvPicPr>
          <p:nvPr/>
        </p:nvPicPr>
        <p:blipFill>
          <a:blip r:embed="rId6"/>
          <a:stretch>
            <a:fillRect/>
          </a:stretch>
        </p:blipFill>
        <p:spPr>
          <a:xfrm>
            <a:off x="179576" y="217103"/>
            <a:ext cx="1932973" cy="19329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F4F6AB-159A-C661-FAE0-D9D471302978}"/>
              </a:ext>
            </a:extLst>
          </p:cNvPr>
          <p:cNvSpPr txBox="1"/>
          <p:nvPr/>
        </p:nvSpPr>
        <p:spPr>
          <a:xfrm>
            <a:off x="484632" y="148281"/>
            <a:ext cx="11328427" cy="646331"/>
          </a:xfrm>
          <a:prstGeom prst="rect">
            <a:avLst/>
          </a:prstGeom>
        </p:spPr>
        <p:txBody>
          <a:bodyPr wrap="square" rtlCol="0">
            <a:spAutoFit/>
          </a:bodyPr>
          <a:lstStyle/>
          <a:p>
            <a:pPr marL="0" indent="0">
              <a:lnSpc>
                <a:spcPct val="100000"/>
              </a:lnSpc>
              <a:spcBef>
                <a:spcPts val="0"/>
              </a:spcBef>
              <a:buFontTx/>
              <a:buNone/>
            </a:pPr>
            <a:r>
              <a:rPr lang="en-US" dirty="0">
                <a:solidFill>
                  <a:schemeClr val="accent6">
                    <a:lumMod val="10000"/>
                    <a:lumOff val="90000"/>
                  </a:schemeClr>
                </a:solidFill>
              </a:rPr>
              <a:t>How does the revenue generated from document registration vary across districts in Telangana? List down the top 5 districts that showed the highest document registration revenue growth between FY 2019 and 2022 ?</a:t>
            </a:r>
            <a:endParaRPr lang="en-US" sz="1800" b="1" dirty="0">
              <a:solidFill>
                <a:schemeClr val="accent6">
                  <a:lumMod val="10000"/>
                  <a:lumOff val="90000"/>
                </a:schemeClr>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B6CBD611-B5C5-8549-5560-93FDAC9B9D60}"/>
              </a:ext>
            </a:extLst>
          </p:cNvPr>
          <p:cNvPicPr>
            <a:picLocks noChangeAspect="1"/>
          </p:cNvPicPr>
          <p:nvPr/>
        </p:nvPicPr>
        <p:blipFill>
          <a:blip r:embed="rId3"/>
          <a:stretch>
            <a:fillRect/>
          </a:stretch>
        </p:blipFill>
        <p:spPr>
          <a:xfrm>
            <a:off x="484632" y="1227098"/>
            <a:ext cx="5854384" cy="48584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1" name="Picture 10">
            <a:extLst>
              <a:ext uri="{FF2B5EF4-FFF2-40B4-BE49-F238E27FC236}">
                <a16:creationId xmlns:a16="http://schemas.microsoft.com/office/drawing/2014/main" id="{453C9730-6EAE-C08E-E9D4-FF67106CE8AC}"/>
              </a:ext>
            </a:extLst>
          </p:cNvPr>
          <p:cNvPicPr>
            <a:picLocks noChangeAspect="1"/>
          </p:cNvPicPr>
          <p:nvPr/>
        </p:nvPicPr>
        <p:blipFill>
          <a:blip r:embed="rId4"/>
          <a:stretch>
            <a:fillRect/>
          </a:stretch>
        </p:blipFill>
        <p:spPr>
          <a:xfrm>
            <a:off x="6660292" y="1227098"/>
            <a:ext cx="5152767" cy="485842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103310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B1F3A94-42F1-DFF1-CA94-F45EBC34555F}"/>
              </a:ext>
            </a:extLst>
          </p:cNvPr>
          <p:cNvSpPr txBox="1"/>
          <p:nvPr/>
        </p:nvSpPr>
        <p:spPr>
          <a:xfrm>
            <a:off x="275967" y="160637"/>
            <a:ext cx="11640065" cy="923330"/>
          </a:xfrm>
          <a:prstGeom prst="rect">
            <a:avLst/>
          </a:prstGeom>
        </p:spPr>
        <p:txBody>
          <a:bodyPr wrap="square" rtlCol="0">
            <a:spAutoFit/>
          </a:bodyPr>
          <a:lstStyle/>
          <a:p>
            <a:pPr marL="0" indent="0">
              <a:lnSpc>
                <a:spcPct val="100000"/>
              </a:lnSpc>
              <a:spcBef>
                <a:spcPts val="0"/>
              </a:spcBef>
              <a:buFontTx/>
              <a:buNone/>
            </a:pPr>
            <a:r>
              <a:rPr lang="en-US" dirty="0">
                <a:solidFill>
                  <a:schemeClr val="accent5">
                    <a:lumMod val="20000"/>
                    <a:lumOff val="80000"/>
                  </a:schemeClr>
                </a:solidFill>
              </a:rPr>
              <a:t>How does the revenue generated from document registration compare to the revenue generated from e-stamp challans across districts? List down the top 5 districts where e-stamps revenue contributes significantly more to the revenue than the documents in FY 2022? </a:t>
            </a:r>
            <a:endParaRPr lang="en-US" sz="1800" b="1" dirty="0">
              <a:solidFill>
                <a:schemeClr val="accent5">
                  <a:lumMod val="20000"/>
                  <a:lumOff val="80000"/>
                </a:schemeClr>
              </a:solidFill>
              <a:latin typeface="Posterama" panose="020B0504020200020000" pitchFamily="34" charset="0"/>
              <a:ea typeface="微软雅黑"/>
              <a:cs typeface="Posterama" panose="020B0504020200020000" pitchFamily="34" charset="0"/>
            </a:endParaRPr>
          </a:p>
        </p:txBody>
      </p:sp>
      <p:pic>
        <p:nvPicPr>
          <p:cNvPr id="12" name="Picture 11">
            <a:extLst>
              <a:ext uri="{FF2B5EF4-FFF2-40B4-BE49-F238E27FC236}">
                <a16:creationId xmlns:a16="http://schemas.microsoft.com/office/drawing/2014/main" id="{8EAE0512-6327-9682-F2B1-A5DDA22061EE}"/>
              </a:ext>
            </a:extLst>
          </p:cNvPr>
          <p:cNvPicPr>
            <a:picLocks noChangeAspect="1"/>
          </p:cNvPicPr>
          <p:nvPr/>
        </p:nvPicPr>
        <p:blipFill>
          <a:blip r:embed="rId3"/>
          <a:stretch>
            <a:fillRect/>
          </a:stretch>
        </p:blipFill>
        <p:spPr>
          <a:xfrm>
            <a:off x="448962" y="1455054"/>
            <a:ext cx="9271687" cy="48345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246021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29630B-7BF6-61B1-6AAC-BA71F50283DD}"/>
              </a:ext>
            </a:extLst>
          </p:cNvPr>
          <p:cNvSpPr>
            <a:spLocks noGrp="1"/>
          </p:cNvSpPr>
          <p:nvPr>
            <p:ph type="ftr" sz="quarter" idx="28"/>
          </p:nvPr>
        </p:nvSpPr>
        <p:spPr/>
        <p:txBody>
          <a:bodyPr/>
          <a:lstStyle/>
          <a:p>
            <a:r>
              <a:rPr lang="en-US" dirty="0"/>
              <a:t>Presentation Title</a:t>
            </a:r>
          </a:p>
        </p:txBody>
      </p:sp>
      <p:pic>
        <p:nvPicPr>
          <p:cNvPr id="3" name="Picture 2">
            <a:extLst>
              <a:ext uri="{FF2B5EF4-FFF2-40B4-BE49-F238E27FC236}">
                <a16:creationId xmlns:a16="http://schemas.microsoft.com/office/drawing/2014/main" id="{961A8DDF-F5DD-AF51-FF02-DA20E2F3F7A7}"/>
              </a:ext>
            </a:extLst>
          </p:cNvPr>
          <p:cNvPicPr>
            <a:picLocks noChangeAspect="1"/>
          </p:cNvPicPr>
          <p:nvPr/>
        </p:nvPicPr>
        <p:blipFill>
          <a:blip r:embed="rId3"/>
          <a:stretch>
            <a:fillRect/>
          </a:stretch>
        </p:blipFill>
        <p:spPr>
          <a:xfrm>
            <a:off x="484632" y="1757131"/>
            <a:ext cx="5577084" cy="4448432"/>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6112521B-0E22-3978-AEAB-EAAD96C350C0}"/>
              </a:ext>
            </a:extLst>
          </p:cNvPr>
          <p:cNvPicPr>
            <a:picLocks noChangeAspect="1"/>
          </p:cNvPicPr>
          <p:nvPr/>
        </p:nvPicPr>
        <p:blipFill>
          <a:blip r:embed="rId4"/>
          <a:stretch>
            <a:fillRect/>
          </a:stretch>
        </p:blipFill>
        <p:spPr>
          <a:xfrm>
            <a:off x="6462583" y="488077"/>
            <a:ext cx="5577084" cy="403449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Box 3">
            <a:extLst>
              <a:ext uri="{FF2B5EF4-FFF2-40B4-BE49-F238E27FC236}">
                <a16:creationId xmlns:a16="http://schemas.microsoft.com/office/drawing/2014/main" id="{828BF11B-C38C-EB5C-8E19-D741F1F7DCA3}"/>
              </a:ext>
            </a:extLst>
          </p:cNvPr>
          <p:cNvSpPr txBox="1"/>
          <p:nvPr/>
        </p:nvSpPr>
        <p:spPr>
          <a:xfrm>
            <a:off x="723180" y="488077"/>
            <a:ext cx="4709676" cy="646331"/>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Ø"/>
            </a:pPr>
            <a:r>
              <a:rPr lang="en-US" sz="1800" b="1" dirty="0">
                <a:solidFill>
                  <a:srgbClr val="AEC2D8"/>
                </a:solidFill>
                <a:latin typeface="Posterama" panose="020B0504020200020000" pitchFamily="34" charset="0"/>
                <a:ea typeface="微软雅黑"/>
                <a:cs typeface="Posterama" panose="020B0504020200020000" pitchFamily="34" charset="0"/>
              </a:rPr>
              <a:t>Districts with E Stamp revenue more than Document registration revenue</a:t>
            </a:r>
          </a:p>
        </p:txBody>
      </p:sp>
    </p:spTree>
    <p:extLst>
      <p:ext uri="{BB962C8B-B14F-4D97-AF65-F5344CB8AC3E}">
        <p14:creationId xmlns:p14="http://schemas.microsoft.com/office/powerpoint/2010/main" val="1640240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44B28E-F1C0-4B1D-4861-6BBFED443327}"/>
              </a:ext>
            </a:extLst>
          </p:cNvPr>
          <p:cNvSpPr txBox="1"/>
          <p:nvPr/>
        </p:nvSpPr>
        <p:spPr>
          <a:xfrm>
            <a:off x="407774" y="222422"/>
            <a:ext cx="11442356" cy="646331"/>
          </a:xfrm>
          <a:prstGeom prst="rect">
            <a:avLst/>
          </a:prstGeom>
        </p:spPr>
        <p:txBody>
          <a:bodyPr wrap="square" rtlCol="0">
            <a:spAutoFit/>
          </a:bodyPr>
          <a:lstStyle/>
          <a:p>
            <a:pPr marL="0" indent="0">
              <a:lnSpc>
                <a:spcPct val="100000"/>
              </a:lnSpc>
              <a:spcBef>
                <a:spcPts val="0"/>
              </a:spcBef>
              <a:buFontTx/>
              <a:buNone/>
            </a:pPr>
            <a:r>
              <a:rPr lang="en-US" dirty="0">
                <a:solidFill>
                  <a:schemeClr val="accent5">
                    <a:lumMod val="20000"/>
                    <a:lumOff val="80000"/>
                  </a:schemeClr>
                </a:solidFill>
              </a:rPr>
              <a:t>Is there any alteration of e-Stamp challan count and document registration count pattern since the implementation of e-Stamp challan? If so, what suggestions would you propose to the government? </a:t>
            </a:r>
            <a:endParaRPr lang="en-US" sz="1800" dirty="0">
              <a:solidFill>
                <a:schemeClr val="accent5">
                  <a:lumMod val="20000"/>
                  <a:lumOff val="80000"/>
                </a:schemeClr>
              </a:solidFill>
              <a:latin typeface="Posterama" panose="020B0504020200020000" pitchFamily="34" charset="0"/>
              <a:ea typeface="微软雅黑"/>
              <a:cs typeface="Posterama" panose="020B0504020200020000" pitchFamily="34" charset="0"/>
            </a:endParaRPr>
          </a:p>
        </p:txBody>
      </p:sp>
      <p:pic>
        <p:nvPicPr>
          <p:cNvPr id="8" name="Picture 7">
            <a:extLst>
              <a:ext uri="{FF2B5EF4-FFF2-40B4-BE49-F238E27FC236}">
                <a16:creationId xmlns:a16="http://schemas.microsoft.com/office/drawing/2014/main" id="{1264CBE0-4B98-AE1E-8CEC-DB15ECA5BCFD}"/>
              </a:ext>
            </a:extLst>
          </p:cNvPr>
          <p:cNvPicPr>
            <a:picLocks noChangeAspect="1"/>
          </p:cNvPicPr>
          <p:nvPr/>
        </p:nvPicPr>
        <p:blipFill>
          <a:blip r:embed="rId3"/>
          <a:stretch>
            <a:fillRect/>
          </a:stretch>
        </p:blipFill>
        <p:spPr>
          <a:xfrm>
            <a:off x="535460" y="1080486"/>
            <a:ext cx="11121080" cy="3713936"/>
          </a:xfrm>
          <a:prstGeom prst="rect">
            <a:avLst/>
          </a:prstGeom>
          <a:ln>
            <a:noFill/>
          </a:ln>
          <a:effectLst>
            <a:softEdge rad="112500"/>
          </a:effectLst>
        </p:spPr>
      </p:pic>
      <p:sp>
        <p:nvSpPr>
          <p:cNvPr id="3" name="TextBox 2">
            <a:extLst>
              <a:ext uri="{FF2B5EF4-FFF2-40B4-BE49-F238E27FC236}">
                <a16:creationId xmlns:a16="http://schemas.microsoft.com/office/drawing/2014/main" id="{09D00D91-1D07-23ED-6AC9-0E0062D956B1}"/>
              </a:ext>
            </a:extLst>
          </p:cNvPr>
          <p:cNvSpPr txBox="1"/>
          <p:nvPr/>
        </p:nvSpPr>
        <p:spPr>
          <a:xfrm>
            <a:off x="407774" y="5315849"/>
            <a:ext cx="9535297" cy="1200329"/>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Ø"/>
            </a:pPr>
            <a:r>
              <a:rPr lang="en-US" sz="1800" dirty="0">
                <a:solidFill>
                  <a:prstClr val="white"/>
                </a:solidFill>
                <a:latin typeface="Posterama" panose="020B0504020200020000" pitchFamily="34" charset="0"/>
                <a:ea typeface="微软雅黑"/>
                <a:cs typeface="Posterama" panose="020B0504020200020000" pitchFamily="34" charset="0"/>
              </a:rPr>
              <a:t>So, we can observe from the above analysis that E-stamp challan count is more than document registration count since it’s inception in 2020, which suggests that some people prefer an online and easy process while document registration count is normal in its path.</a:t>
            </a:r>
          </a:p>
        </p:txBody>
      </p:sp>
    </p:spTree>
    <p:extLst>
      <p:ext uri="{BB962C8B-B14F-4D97-AF65-F5344CB8AC3E}">
        <p14:creationId xmlns:p14="http://schemas.microsoft.com/office/powerpoint/2010/main" val="2740369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44B28E-F1C0-4B1D-4861-6BBFED443327}"/>
              </a:ext>
            </a:extLst>
          </p:cNvPr>
          <p:cNvSpPr txBox="1"/>
          <p:nvPr/>
        </p:nvSpPr>
        <p:spPr>
          <a:xfrm>
            <a:off x="407774" y="222422"/>
            <a:ext cx="11442356" cy="646331"/>
          </a:xfrm>
          <a:prstGeom prst="rect">
            <a:avLst/>
          </a:prstGeom>
        </p:spPr>
        <p:txBody>
          <a:bodyPr wrap="square" rtlCol="0">
            <a:spAutoFit/>
          </a:bodyPr>
          <a:lstStyle/>
          <a:p>
            <a:pPr marL="0" indent="0">
              <a:lnSpc>
                <a:spcPct val="100000"/>
              </a:lnSpc>
              <a:spcBef>
                <a:spcPts val="0"/>
              </a:spcBef>
              <a:buFontTx/>
              <a:buNone/>
            </a:pPr>
            <a:r>
              <a:rPr lang="en-US" dirty="0">
                <a:solidFill>
                  <a:schemeClr val="accent5">
                    <a:lumMod val="20000"/>
                    <a:lumOff val="80000"/>
                  </a:schemeClr>
                </a:solidFill>
              </a:rPr>
              <a:t>Categorization districts into three segments based on their stamp registration revenue generation during the fiscal year 2021 to 2022. </a:t>
            </a:r>
            <a:endParaRPr lang="en-US" sz="1800" dirty="0">
              <a:solidFill>
                <a:schemeClr val="accent5">
                  <a:lumMod val="20000"/>
                  <a:lumOff val="80000"/>
                </a:schemeClr>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879CF71C-4FEE-6148-CC33-D03111FC9F69}"/>
              </a:ext>
            </a:extLst>
          </p:cNvPr>
          <p:cNvPicPr>
            <a:picLocks noChangeAspect="1"/>
          </p:cNvPicPr>
          <p:nvPr/>
        </p:nvPicPr>
        <p:blipFill>
          <a:blip r:embed="rId3"/>
          <a:stretch>
            <a:fillRect/>
          </a:stretch>
        </p:blipFill>
        <p:spPr>
          <a:xfrm>
            <a:off x="580769" y="1029125"/>
            <a:ext cx="9440562" cy="49339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0365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609988-2CF3-5911-FA9D-CE469DEF0E5C}"/>
              </a:ext>
            </a:extLst>
          </p:cNvPr>
          <p:cNvSpPr txBox="1"/>
          <p:nvPr/>
        </p:nvSpPr>
        <p:spPr>
          <a:xfrm>
            <a:off x="247135" y="123568"/>
            <a:ext cx="11677135" cy="923330"/>
          </a:xfrm>
          <a:prstGeom prst="rect">
            <a:avLst/>
          </a:prstGeom>
        </p:spPr>
        <p:txBody>
          <a:bodyPr wrap="square" rtlCol="0">
            <a:spAutoFit/>
          </a:bodyPr>
          <a:lstStyle/>
          <a:p>
            <a:pPr marL="0" indent="0">
              <a:lnSpc>
                <a:spcPct val="100000"/>
              </a:lnSpc>
              <a:spcBef>
                <a:spcPts val="0"/>
              </a:spcBef>
              <a:buFontTx/>
              <a:buNone/>
            </a:pPr>
            <a:r>
              <a:rPr lang="en-US" dirty="0">
                <a:solidFill>
                  <a:srgbClr val="AEC2D8"/>
                </a:solidFill>
              </a:rPr>
              <a:t>Investigate whether there is any correlation between vehicle sales and specific months or seasons in different districts. Are there any months or seasons that consistently show higher or lower sales rate, and if yes, what could be the driving factors ?</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8FB70924-CA59-6386-A93A-8579BE2C4F81}"/>
              </a:ext>
            </a:extLst>
          </p:cNvPr>
          <p:cNvPicPr>
            <a:picLocks noChangeAspect="1"/>
          </p:cNvPicPr>
          <p:nvPr/>
        </p:nvPicPr>
        <p:blipFill>
          <a:blip r:embed="rId3"/>
          <a:stretch>
            <a:fillRect/>
          </a:stretch>
        </p:blipFill>
        <p:spPr>
          <a:xfrm>
            <a:off x="349780" y="1310500"/>
            <a:ext cx="11574490" cy="38546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C6E82DC1-781A-8528-F976-3F165EA89B2E}"/>
              </a:ext>
            </a:extLst>
          </p:cNvPr>
          <p:cNvSpPr txBox="1"/>
          <p:nvPr/>
        </p:nvSpPr>
        <p:spPr>
          <a:xfrm>
            <a:off x="247135" y="5634681"/>
            <a:ext cx="11574490" cy="646331"/>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Ø"/>
            </a:pPr>
            <a:r>
              <a:rPr lang="en-US" sz="1800" dirty="0">
                <a:solidFill>
                  <a:srgbClr val="AEC2D8"/>
                </a:solidFill>
                <a:latin typeface="Posterama" panose="020B0504020200020000" pitchFamily="34" charset="0"/>
                <a:ea typeface="微软雅黑"/>
                <a:cs typeface="Posterama" panose="020B0504020200020000" pitchFamily="34" charset="0"/>
              </a:rPr>
              <a:t>From the above observation the sales factor in the month of October is high and the lowest is in the month of April</a:t>
            </a:r>
          </a:p>
        </p:txBody>
      </p:sp>
    </p:spTree>
    <p:extLst>
      <p:ext uri="{BB962C8B-B14F-4D97-AF65-F5344CB8AC3E}">
        <p14:creationId xmlns:p14="http://schemas.microsoft.com/office/powerpoint/2010/main" val="4017805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F6AD18-A649-1FD6-3B65-CFF03BACEA31}"/>
              </a:ext>
            </a:extLst>
          </p:cNvPr>
          <p:cNvSpPr txBox="1"/>
          <p:nvPr/>
        </p:nvSpPr>
        <p:spPr>
          <a:xfrm>
            <a:off x="345989" y="160638"/>
            <a:ext cx="10960443" cy="923330"/>
          </a:xfrm>
          <a:prstGeom prst="rect">
            <a:avLst/>
          </a:prstGeom>
        </p:spPr>
        <p:txBody>
          <a:bodyPr wrap="square" rtlCol="0">
            <a:spAutoFit/>
          </a:bodyPr>
          <a:lstStyle/>
          <a:p>
            <a:pPr marL="0" indent="0">
              <a:lnSpc>
                <a:spcPct val="100000"/>
              </a:lnSpc>
              <a:spcBef>
                <a:spcPts val="0"/>
              </a:spcBef>
              <a:buFontTx/>
              <a:buNone/>
            </a:pPr>
            <a:r>
              <a:rPr lang="en-US" dirty="0">
                <a:solidFill>
                  <a:srgbClr val="AEC2D8"/>
                </a:solidFill>
              </a:rPr>
              <a:t>How does the distribution of vehicles vary by vehicle class (Motorcycle, Motorcar, Autorickshaw, Agriculture) across different districts? Are there any districts with a predominant preference for a specific vehicle class?</a:t>
            </a:r>
          </a:p>
          <a:p>
            <a:pPr marL="0" indent="0">
              <a:lnSpc>
                <a:spcPct val="100000"/>
              </a:lnSpc>
              <a:spcBef>
                <a:spcPts val="0"/>
              </a:spcBef>
              <a:buFontTx/>
              <a:buNone/>
            </a:pPr>
            <a:r>
              <a:rPr lang="en-US" dirty="0">
                <a:solidFill>
                  <a:schemeClr val="accent2"/>
                </a:solidFill>
              </a:rPr>
              <a:t>Considering FY 2022 analysis</a:t>
            </a:r>
            <a:r>
              <a:rPr lang="en-US" dirty="0">
                <a:solidFill>
                  <a:srgbClr val="AEC2D8"/>
                </a:solidFill>
              </a:rPr>
              <a:t>. </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1C15C3DF-C1A9-C7FE-AB24-34B6FA9E1D19}"/>
              </a:ext>
            </a:extLst>
          </p:cNvPr>
          <p:cNvPicPr>
            <a:picLocks noChangeAspect="1"/>
          </p:cNvPicPr>
          <p:nvPr/>
        </p:nvPicPr>
        <p:blipFill>
          <a:blip r:embed="rId3"/>
          <a:stretch>
            <a:fillRect/>
          </a:stretch>
        </p:blipFill>
        <p:spPr>
          <a:xfrm>
            <a:off x="519205" y="1260175"/>
            <a:ext cx="10960443" cy="418915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42829A62-AD7F-7E7C-3C1E-1D762F6F9BF1}"/>
              </a:ext>
            </a:extLst>
          </p:cNvPr>
          <p:cNvSpPr txBox="1"/>
          <p:nvPr/>
        </p:nvSpPr>
        <p:spPr>
          <a:xfrm>
            <a:off x="345989" y="5894172"/>
            <a:ext cx="10595609" cy="369332"/>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Ø"/>
            </a:pPr>
            <a:r>
              <a:rPr lang="en-US" sz="1800" dirty="0">
                <a:solidFill>
                  <a:srgbClr val="AEC2D8"/>
                </a:solidFill>
                <a:latin typeface="Posterama" panose="020B0504020200020000" pitchFamily="34" charset="0"/>
                <a:ea typeface="微软雅黑"/>
                <a:cs typeface="Posterama" panose="020B0504020200020000" pitchFamily="34" charset="0"/>
              </a:rPr>
              <a:t>From the analysis we can observe that major sales was for Motorcycle followed by Motor car.</a:t>
            </a:r>
          </a:p>
        </p:txBody>
      </p:sp>
    </p:spTree>
    <p:extLst>
      <p:ext uri="{BB962C8B-B14F-4D97-AF65-F5344CB8AC3E}">
        <p14:creationId xmlns:p14="http://schemas.microsoft.com/office/powerpoint/2010/main" val="1054416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67A9E3A-E338-DA70-D2F1-506995C2DB5E}"/>
              </a:ext>
            </a:extLst>
          </p:cNvPr>
          <p:cNvPicPr>
            <a:picLocks noChangeAspect="1"/>
          </p:cNvPicPr>
          <p:nvPr/>
        </p:nvPicPr>
        <p:blipFill>
          <a:blip r:embed="rId3"/>
          <a:stretch>
            <a:fillRect/>
          </a:stretch>
        </p:blipFill>
        <p:spPr>
          <a:xfrm>
            <a:off x="225691" y="229727"/>
            <a:ext cx="5870309" cy="31992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Picture 18">
            <a:extLst>
              <a:ext uri="{FF2B5EF4-FFF2-40B4-BE49-F238E27FC236}">
                <a16:creationId xmlns:a16="http://schemas.microsoft.com/office/drawing/2014/main" id="{D6827035-EAC8-C29B-0A09-B815F1124C7B}"/>
              </a:ext>
            </a:extLst>
          </p:cNvPr>
          <p:cNvPicPr>
            <a:picLocks noChangeAspect="1"/>
          </p:cNvPicPr>
          <p:nvPr/>
        </p:nvPicPr>
        <p:blipFill>
          <a:blip r:embed="rId4"/>
          <a:stretch>
            <a:fillRect/>
          </a:stretch>
        </p:blipFill>
        <p:spPr>
          <a:xfrm>
            <a:off x="6096000" y="229728"/>
            <a:ext cx="5870309" cy="308188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1" name="Picture 20">
            <a:extLst>
              <a:ext uri="{FF2B5EF4-FFF2-40B4-BE49-F238E27FC236}">
                <a16:creationId xmlns:a16="http://schemas.microsoft.com/office/drawing/2014/main" id="{8320A1B7-878D-A8E3-029C-3A5A65EFDA35}"/>
              </a:ext>
            </a:extLst>
          </p:cNvPr>
          <p:cNvPicPr>
            <a:picLocks noChangeAspect="1"/>
          </p:cNvPicPr>
          <p:nvPr/>
        </p:nvPicPr>
        <p:blipFill>
          <a:blip r:embed="rId5"/>
          <a:stretch>
            <a:fillRect/>
          </a:stretch>
        </p:blipFill>
        <p:spPr>
          <a:xfrm>
            <a:off x="225692" y="3429000"/>
            <a:ext cx="5742622" cy="3199273"/>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3" name="Picture 22">
            <a:extLst>
              <a:ext uri="{FF2B5EF4-FFF2-40B4-BE49-F238E27FC236}">
                <a16:creationId xmlns:a16="http://schemas.microsoft.com/office/drawing/2014/main" id="{505E8659-F9C9-2033-C23E-44478FE450BC}"/>
              </a:ext>
            </a:extLst>
          </p:cNvPr>
          <p:cNvPicPr>
            <a:picLocks noChangeAspect="1"/>
          </p:cNvPicPr>
          <p:nvPr/>
        </p:nvPicPr>
        <p:blipFill>
          <a:blip r:embed="rId6"/>
          <a:stretch>
            <a:fillRect/>
          </a:stretch>
        </p:blipFill>
        <p:spPr>
          <a:xfrm>
            <a:off x="6096000" y="3429001"/>
            <a:ext cx="5870308" cy="319927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35564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333346-4D50-0AEE-B4ED-871F7F7D3701}"/>
              </a:ext>
            </a:extLst>
          </p:cNvPr>
          <p:cNvSpPr txBox="1"/>
          <p:nvPr/>
        </p:nvSpPr>
        <p:spPr>
          <a:xfrm>
            <a:off x="195649" y="0"/>
            <a:ext cx="11800702" cy="646331"/>
          </a:xfrm>
          <a:prstGeom prst="rect">
            <a:avLst/>
          </a:prstGeom>
        </p:spPr>
        <p:txBody>
          <a:bodyPr wrap="square" rtlCol="0">
            <a:spAutoFit/>
          </a:bodyPr>
          <a:lstStyle/>
          <a:p>
            <a:pPr marL="0" indent="0">
              <a:lnSpc>
                <a:spcPct val="100000"/>
              </a:lnSpc>
              <a:spcBef>
                <a:spcPts val="0"/>
              </a:spcBef>
              <a:buFontTx/>
              <a:buNone/>
            </a:pPr>
            <a:r>
              <a:rPr lang="en-US" dirty="0">
                <a:solidFill>
                  <a:srgbClr val="AEC2D8"/>
                </a:solidFill>
              </a:rPr>
              <a:t>List down the top 3 and bottom 3 districts that have shown the highest and lowest vehicle sales growth during FY 2022 compared to FY 2021? (Considering and comparing </a:t>
            </a:r>
            <a:r>
              <a:rPr lang="en-US" dirty="0"/>
              <a:t>categories: </a:t>
            </a:r>
            <a:r>
              <a:rPr lang="en-US" dirty="0">
                <a:solidFill>
                  <a:srgbClr val="D84400"/>
                </a:solidFill>
              </a:rPr>
              <a:t>Petrol, Diesel and Electric</a:t>
            </a:r>
            <a:r>
              <a:rPr lang="en-US" dirty="0">
                <a:solidFill>
                  <a:srgbClr val="AEC2D8"/>
                </a:solidFill>
              </a:rPr>
              <a:t>)</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7" name="Picture 6">
            <a:extLst>
              <a:ext uri="{FF2B5EF4-FFF2-40B4-BE49-F238E27FC236}">
                <a16:creationId xmlns:a16="http://schemas.microsoft.com/office/drawing/2014/main" id="{9240749E-8E5F-539A-3E17-9D448FB5CDAD}"/>
              </a:ext>
            </a:extLst>
          </p:cNvPr>
          <p:cNvPicPr>
            <a:picLocks noChangeAspect="1"/>
          </p:cNvPicPr>
          <p:nvPr/>
        </p:nvPicPr>
        <p:blipFill>
          <a:blip r:embed="rId3"/>
          <a:stretch>
            <a:fillRect/>
          </a:stretch>
        </p:blipFill>
        <p:spPr>
          <a:xfrm>
            <a:off x="195649" y="757542"/>
            <a:ext cx="5900351" cy="3003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EA15C7F1-2047-541B-CE8D-6CB572851336}"/>
              </a:ext>
            </a:extLst>
          </p:cNvPr>
          <p:cNvPicPr>
            <a:picLocks noChangeAspect="1"/>
          </p:cNvPicPr>
          <p:nvPr/>
        </p:nvPicPr>
        <p:blipFill>
          <a:blip r:embed="rId4"/>
          <a:stretch>
            <a:fillRect/>
          </a:stretch>
        </p:blipFill>
        <p:spPr>
          <a:xfrm>
            <a:off x="6096000" y="757543"/>
            <a:ext cx="5900351" cy="2986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73AAD2EE-EA99-B105-F4B9-32EC49BDE725}"/>
              </a:ext>
            </a:extLst>
          </p:cNvPr>
          <p:cNvPicPr>
            <a:picLocks noChangeAspect="1"/>
          </p:cNvPicPr>
          <p:nvPr/>
        </p:nvPicPr>
        <p:blipFill>
          <a:blip r:embed="rId5"/>
          <a:stretch>
            <a:fillRect/>
          </a:stretch>
        </p:blipFill>
        <p:spPr>
          <a:xfrm>
            <a:off x="195649" y="3760631"/>
            <a:ext cx="5900351" cy="2986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659DA9C-F8D4-1B00-50E9-AC0E4AEB1692}"/>
              </a:ext>
            </a:extLst>
          </p:cNvPr>
          <p:cNvPicPr>
            <a:picLocks noChangeAspect="1"/>
          </p:cNvPicPr>
          <p:nvPr/>
        </p:nvPicPr>
        <p:blipFill>
          <a:blip r:embed="rId6"/>
          <a:stretch>
            <a:fillRect/>
          </a:stretch>
        </p:blipFill>
        <p:spPr>
          <a:xfrm>
            <a:off x="6096000" y="3760630"/>
            <a:ext cx="5900351" cy="29861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1425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EDE130-742A-E72F-1B77-D998022AB70E}"/>
              </a:ext>
            </a:extLst>
          </p:cNvPr>
          <p:cNvSpPr txBox="1"/>
          <p:nvPr/>
        </p:nvSpPr>
        <p:spPr>
          <a:xfrm>
            <a:off x="532260" y="115910"/>
            <a:ext cx="10389025" cy="369332"/>
          </a:xfrm>
          <a:prstGeom prst="rect">
            <a:avLst/>
          </a:prstGeom>
        </p:spPr>
        <p:txBody>
          <a:bodyPr wrap="square" rtlCol="0">
            <a:spAutoFit/>
          </a:bodyPr>
          <a:lstStyle/>
          <a:p>
            <a:pPr marL="0" indent="0">
              <a:lnSpc>
                <a:spcPct val="100000"/>
              </a:lnSpc>
              <a:spcBef>
                <a:spcPts val="0"/>
              </a:spcBef>
              <a:buFontTx/>
              <a:buNone/>
            </a:pPr>
            <a:r>
              <a:rPr lang="en-US" dirty="0">
                <a:solidFill>
                  <a:srgbClr val="AEC2D8"/>
                </a:solidFill>
              </a:rPr>
              <a:t>Listing down the top 5 sectors that have witnessed the most significant investments in FY 2022.</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5" name="Picture 4">
            <a:extLst>
              <a:ext uri="{FF2B5EF4-FFF2-40B4-BE49-F238E27FC236}">
                <a16:creationId xmlns:a16="http://schemas.microsoft.com/office/drawing/2014/main" id="{58ECA9C9-01D7-763B-6A96-19EE55C07C0A}"/>
              </a:ext>
            </a:extLst>
          </p:cNvPr>
          <p:cNvPicPr>
            <a:picLocks noChangeAspect="1"/>
          </p:cNvPicPr>
          <p:nvPr/>
        </p:nvPicPr>
        <p:blipFill rotWithShape="1">
          <a:blip r:embed="rId3"/>
          <a:srcRect l="11091" t="26092" r="36409" b="18670"/>
          <a:stretch/>
        </p:blipFill>
        <p:spPr>
          <a:xfrm>
            <a:off x="695459" y="815858"/>
            <a:ext cx="9195516" cy="5456153"/>
          </a:xfrm>
          <a:prstGeom prst="rect">
            <a:avLst/>
          </a:prstGeom>
        </p:spPr>
      </p:pic>
    </p:spTree>
    <p:extLst>
      <p:ext uri="{BB962C8B-B14F-4D97-AF65-F5344CB8AC3E}">
        <p14:creationId xmlns:p14="http://schemas.microsoft.com/office/powerpoint/2010/main" val="1593800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8375472" y="1062038"/>
            <a:ext cx="1904890" cy="1054728"/>
          </a:xfrm>
        </p:spPr>
        <p:txBody>
          <a:bodyPr/>
          <a:lstStyle/>
          <a:p>
            <a:r>
              <a:rPr lang="en-US" dirty="0"/>
              <a:t>Objective</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Transportation Analysis</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TS – Ipass Analysis</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Secondary Research and Insights</a:t>
            </a:r>
          </a:p>
        </p:txBody>
      </p:sp>
      <p:sp>
        <p:nvSpPr>
          <p:cNvPr id="10" name="Hexagon 9">
            <a:extLst>
              <a:ext uri="{FF2B5EF4-FFF2-40B4-BE49-F238E27FC236}">
                <a16:creationId xmlns:a16="http://schemas.microsoft.com/office/drawing/2014/main" id="{F8A2B428-184B-4CF3-362F-C7367597AA91}"/>
              </a:ext>
            </a:extLst>
          </p:cNvPr>
          <p:cNvSpPr/>
          <p:nvPr/>
        </p:nvSpPr>
        <p:spPr>
          <a:xfrm rot="16200000">
            <a:off x="5007799" y="2355167"/>
            <a:ext cx="2280310" cy="2037936"/>
          </a:xfrm>
          <a:custGeom>
            <a:avLst/>
            <a:gdLst>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767738 w 2280310"/>
              <a:gd name="connsiteY4" fmla="*/ 205029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199327 w 2280310"/>
              <a:gd name="connsiteY4" fmla="*/ 163016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668884 w 2280310"/>
              <a:gd name="connsiteY4" fmla="*/ 205029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668884 w 2280310"/>
              <a:gd name="connsiteY4" fmla="*/ 2050290 h 2050290"/>
              <a:gd name="connsiteX5" fmla="*/ 586713 w 2280310"/>
              <a:gd name="connsiteY5" fmla="*/ 2037933 h 2050290"/>
              <a:gd name="connsiteX6" fmla="*/ 0 w 2280310"/>
              <a:gd name="connsiteY6" fmla="*/ 1025145 h 2050290"/>
              <a:gd name="connsiteX0" fmla="*/ 0 w 2280310"/>
              <a:gd name="connsiteY0" fmla="*/ 1025145 h 2037933"/>
              <a:gd name="connsiteX1" fmla="*/ 512573 w 2280310"/>
              <a:gd name="connsiteY1" fmla="*/ 0 h 2037933"/>
              <a:gd name="connsiteX2" fmla="*/ 1767738 w 2280310"/>
              <a:gd name="connsiteY2" fmla="*/ 0 h 2037933"/>
              <a:gd name="connsiteX3" fmla="*/ 2280310 w 2280310"/>
              <a:gd name="connsiteY3" fmla="*/ 1025145 h 2037933"/>
              <a:gd name="connsiteX4" fmla="*/ 1693597 w 2280310"/>
              <a:gd name="connsiteY4" fmla="*/ 2037933 h 2037933"/>
              <a:gd name="connsiteX5" fmla="*/ 586713 w 2280310"/>
              <a:gd name="connsiteY5" fmla="*/ 2037933 h 2037933"/>
              <a:gd name="connsiteX6" fmla="*/ 0 w 2280310"/>
              <a:gd name="connsiteY6" fmla="*/ 1025145 h 2037933"/>
              <a:gd name="connsiteX0" fmla="*/ 0 w 2280310"/>
              <a:gd name="connsiteY0" fmla="*/ 1025145 h 2037936"/>
              <a:gd name="connsiteX1" fmla="*/ 512573 w 2280310"/>
              <a:gd name="connsiteY1" fmla="*/ 0 h 2037936"/>
              <a:gd name="connsiteX2" fmla="*/ 1767738 w 2280310"/>
              <a:gd name="connsiteY2" fmla="*/ 0 h 2037936"/>
              <a:gd name="connsiteX3" fmla="*/ 2280310 w 2280310"/>
              <a:gd name="connsiteY3" fmla="*/ 1025145 h 2037936"/>
              <a:gd name="connsiteX4" fmla="*/ 1693599 w 2280310"/>
              <a:gd name="connsiteY4" fmla="*/ 2037936 h 2037936"/>
              <a:gd name="connsiteX5" fmla="*/ 586713 w 2280310"/>
              <a:gd name="connsiteY5" fmla="*/ 2037933 h 2037936"/>
              <a:gd name="connsiteX6" fmla="*/ 0 w 2280310"/>
              <a:gd name="connsiteY6" fmla="*/ 1025145 h 2037936"/>
              <a:gd name="connsiteX0" fmla="*/ 0 w 2280310"/>
              <a:gd name="connsiteY0" fmla="*/ 1025145 h 2037936"/>
              <a:gd name="connsiteX1" fmla="*/ 512573 w 2280310"/>
              <a:gd name="connsiteY1" fmla="*/ 0 h 2037936"/>
              <a:gd name="connsiteX2" fmla="*/ 1767738 w 2280310"/>
              <a:gd name="connsiteY2" fmla="*/ 0 h 2037936"/>
              <a:gd name="connsiteX3" fmla="*/ 2280310 w 2280310"/>
              <a:gd name="connsiteY3" fmla="*/ 1025145 h 2037936"/>
              <a:gd name="connsiteX4" fmla="*/ 1743026 w 2280310"/>
              <a:gd name="connsiteY4" fmla="*/ 2037936 h 2037936"/>
              <a:gd name="connsiteX5" fmla="*/ 586713 w 2280310"/>
              <a:gd name="connsiteY5" fmla="*/ 2037933 h 2037936"/>
              <a:gd name="connsiteX6" fmla="*/ 0 w 2280310"/>
              <a:gd name="connsiteY6" fmla="*/ 1025145 h 20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10" h="2037936">
                <a:moveTo>
                  <a:pt x="0" y="1025145"/>
                </a:moveTo>
                <a:lnTo>
                  <a:pt x="512573" y="0"/>
                </a:lnTo>
                <a:lnTo>
                  <a:pt x="1767738" y="0"/>
                </a:lnTo>
                <a:lnTo>
                  <a:pt x="2280310" y="1025145"/>
                </a:lnTo>
                <a:lnTo>
                  <a:pt x="1743026" y="2037936"/>
                </a:lnTo>
                <a:lnTo>
                  <a:pt x="586713" y="2037933"/>
                </a:lnTo>
                <a:lnTo>
                  <a:pt x="0" y="1025145"/>
                </a:lnTo>
                <a:close/>
              </a:path>
            </a:pathLst>
          </a:custGeom>
          <a:solidFill>
            <a:srgbClr val="B83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2EB6A4-1250-5383-434E-90FFD6095473}"/>
              </a:ext>
            </a:extLst>
          </p:cNvPr>
          <p:cNvSpPr txBox="1"/>
          <p:nvPr/>
        </p:nvSpPr>
        <p:spPr>
          <a:xfrm>
            <a:off x="5288094" y="3204656"/>
            <a:ext cx="1719720"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ea typeface="微软雅黑"/>
                <a:cs typeface="Posterama" panose="020B0504020200020000" pitchFamily="34" charset="0"/>
              </a:rPr>
              <a:t>Stamp Analysis</a:t>
            </a:r>
            <a:endParaRPr lang="en-US" sz="1800" dirty="0">
              <a:solidFill>
                <a:prstClr val="white"/>
              </a:solidFill>
              <a:ea typeface="微软雅黑"/>
              <a:cs typeface="Posterama" panose="020B0504020200020000" pitchFamily="34" charset="0"/>
            </a:endParaRPr>
          </a:p>
        </p:txBody>
      </p:sp>
      <p:sp>
        <p:nvSpPr>
          <p:cNvPr id="2" name="Hexagon 9">
            <a:extLst>
              <a:ext uri="{FF2B5EF4-FFF2-40B4-BE49-F238E27FC236}">
                <a16:creationId xmlns:a16="http://schemas.microsoft.com/office/drawing/2014/main" id="{A586208F-0B81-5EB8-7315-069B35FDFE06}"/>
              </a:ext>
            </a:extLst>
          </p:cNvPr>
          <p:cNvSpPr/>
          <p:nvPr/>
        </p:nvSpPr>
        <p:spPr>
          <a:xfrm rot="16200000">
            <a:off x="6122984" y="4156324"/>
            <a:ext cx="2280310" cy="2025579"/>
          </a:xfrm>
          <a:custGeom>
            <a:avLst/>
            <a:gdLst>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767738 w 2280310"/>
              <a:gd name="connsiteY4" fmla="*/ 205029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199327 w 2280310"/>
              <a:gd name="connsiteY4" fmla="*/ 163016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668884 w 2280310"/>
              <a:gd name="connsiteY4" fmla="*/ 2050290 h 2050290"/>
              <a:gd name="connsiteX5" fmla="*/ 512573 w 2280310"/>
              <a:gd name="connsiteY5" fmla="*/ 2050290 h 2050290"/>
              <a:gd name="connsiteX6" fmla="*/ 0 w 2280310"/>
              <a:gd name="connsiteY6" fmla="*/ 1025145 h 2050290"/>
              <a:gd name="connsiteX0" fmla="*/ 0 w 2280310"/>
              <a:gd name="connsiteY0" fmla="*/ 1025145 h 2050290"/>
              <a:gd name="connsiteX1" fmla="*/ 512573 w 2280310"/>
              <a:gd name="connsiteY1" fmla="*/ 0 h 2050290"/>
              <a:gd name="connsiteX2" fmla="*/ 1767738 w 2280310"/>
              <a:gd name="connsiteY2" fmla="*/ 0 h 2050290"/>
              <a:gd name="connsiteX3" fmla="*/ 2280310 w 2280310"/>
              <a:gd name="connsiteY3" fmla="*/ 1025145 h 2050290"/>
              <a:gd name="connsiteX4" fmla="*/ 1668884 w 2280310"/>
              <a:gd name="connsiteY4" fmla="*/ 2050290 h 2050290"/>
              <a:gd name="connsiteX5" fmla="*/ 586713 w 2280310"/>
              <a:gd name="connsiteY5" fmla="*/ 2037933 h 2050290"/>
              <a:gd name="connsiteX6" fmla="*/ 0 w 2280310"/>
              <a:gd name="connsiteY6" fmla="*/ 1025145 h 2050290"/>
              <a:gd name="connsiteX0" fmla="*/ 0 w 2280310"/>
              <a:gd name="connsiteY0" fmla="*/ 1025145 h 2037933"/>
              <a:gd name="connsiteX1" fmla="*/ 512573 w 2280310"/>
              <a:gd name="connsiteY1" fmla="*/ 0 h 2037933"/>
              <a:gd name="connsiteX2" fmla="*/ 1767738 w 2280310"/>
              <a:gd name="connsiteY2" fmla="*/ 0 h 2037933"/>
              <a:gd name="connsiteX3" fmla="*/ 2280310 w 2280310"/>
              <a:gd name="connsiteY3" fmla="*/ 1025145 h 2037933"/>
              <a:gd name="connsiteX4" fmla="*/ 1693597 w 2280310"/>
              <a:gd name="connsiteY4" fmla="*/ 2037933 h 2037933"/>
              <a:gd name="connsiteX5" fmla="*/ 586713 w 2280310"/>
              <a:gd name="connsiteY5" fmla="*/ 2037933 h 2037933"/>
              <a:gd name="connsiteX6" fmla="*/ 0 w 2280310"/>
              <a:gd name="connsiteY6" fmla="*/ 1025145 h 2037933"/>
              <a:gd name="connsiteX0" fmla="*/ 0 w 2280310"/>
              <a:gd name="connsiteY0" fmla="*/ 1025145 h 2037936"/>
              <a:gd name="connsiteX1" fmla="*/ 512573 w 2280310"/>
              <a:gd name="connsiteY1" fmla="*/ 0 h 2037936"/>
              <a:gd name="connsiteX2" fmla="*/ 1767738 w 2280310"/>
              <a:gd name="connsiteY2" fmla="*/ 0 h 2037936"/>
              <a:gd name="connsiteX3" fmla="*/ 2280310 w 2280310"/>
              <a:gd name="connsiteY3" fmla="*/ 1025145 h 2037936"/>
              <a:gd name="connsiteX4" fmla="*/ 1693599 w 2280310"/>
              <a:gd name="connsiteY4" fmla="*/ 2037936 h 2037936"/>
              <a:gd name="connsiteX5" fmla="*/ 586713 w 2280310"/>
              <a:gd name="connsiteY5" fmla="*/ 2037933 h 2037936"/>
              <a:gd name="connsiteX6" fmla="*/ 0 w 2280310"/>
              <a:gd name="connsiteY6" fmla="*/ 1025145 h 2037936"/>
              <a:gd name="connsiteX0" fmla="*/ 0 w 2280310"/>
              <a:gd name="connsiteY0" fmla="*/ 1025145 h 2037936"/>
              <a:gd name="connsiteX1" fmla="*/ 512573 w 2280310"/>
              <a:gd name="connsiteY1" fmla="*/ 0 h 2037936"/>
              <a:gd name="connsiteX2" fmla="*/ 1767738 w 2280310"/>
              <a:gd name="connsiteY2" fmla="*/ 0 h 2037936"/>
              <a:gd name="connsiteX3" fmla="*/ 2280310 w 2280310"/>
              <a:gd name="connsiteY3" fmla="*/ 1025145 h 2037936"/>
              <a:gd name="connsiteX4" fmla="*/ 1743026 w 2280310"/>
              <a:gd name="connsiteY4" fmla="*/ 2037936 h 2037936"/>
              <a:gd name="connsiteX5" fmla="*/ 586713 w 2280310"/>
              <a:gd name="connsiteY5" fmla="*/ 2037933 h 2037936"/>
              <a:gd name="connsiteX6" fmla="*/ 0 w 2280310"/>
              <a:gd name="connsiteY6" fmla="*/ 1025145 h 2037936"/>
              <a:gd name="connsiteX0" fmla="*/ 0 w 2280310"/>
              <a:gd name="connsiteY0" fmla="*/ 1025145 h 2037936"/>
              <a:gd name="connsiteX1" fmla="*/ 512573 w 2280310"/>
              <a:gd name="connsiteY1" fmla="*/ 0 h 2037936"/>
              <a:gd name="connsiteX2" fmla="*/ 1705954 w 2280310"/>
              <a:gd name="connsiteY2" fmla="*/ 0 h 2037936"/>
              <a:gd name="connsiteX3" fmla="*/ 2280310 w 2280310"/>
              <a:gd name="connsiteY3" fmla="*/ 1025145 h 2037936"/>
              <a:gd name="connsiteX4" fmla="*/ 1743026 w 2280310"/>
              <a:gd name="connsiteY4" fmla="*/ 2037936 h 2037936"/>
              <a:gd name="connsiteX5" fmla="*/ 586713 w 2280310"/>
              <a:gd name="connsiteY5" fmla="*/ 2037933 h 2037936"/>
              <a:gd name="connsiteX6" fmla="*/ 0 w 2280310"/>
              <a:gd name="connsiteY6" fmla="*/ 1025145 h 2037936"/>
              <a:gd name="connsiteX0" fmla="*/ 0 w 2280310"/>
              <a:gd name="connsiteY0" fmla="*/ 1025145 h 2037933"/>
              <a:gd name="connsiteX1" fmla="*/ 512573 w 2280310"/>
              <a:gd name="connsiteY1" fmla="*/ 0 h 2037933"/>
              <a:gd name="connsiteX2" fmla="*/ 1705954 w 2280310"/>
              <a:gd name="connsiteY2" fmla="*/ 0 h 2037933"/>
              <a:gd name="connsiteX3" fmla="*/ 2280310 w 2280310"/>
              <a:gd name="connsiteY3" fmla="*/ 1025145 h 2037933"/>
              <a:gd name="connsiteX4" fmla="*/ 1718313 w 2280310"/>
              <a:gd name="connsiteY4" fmla="*/ 1988509 h 2037933"/>
              <a:gd name="connsiteX5" fmla="*/ 586713 w 2280310"/>
              <a:gd name="connsiteY5" fmla="*/ 2037933 h 2037933"/>
              <a:gd name="connsiteX6" fmla="*/ 0 w 2280310"/>
              <a:gd name="connsiteY6" fmla="*/ 1025145 h 2037933"/>
              <a:gd name="connsiteX0" fmla="*/ 0 w 2280310"/>
              <a:gd name="connsiteY0" fmla="*/ 1025145 h 2025579"/>
              <a:gd name="connsiteX1" fmla="*/ 512573 w 2280310"/>
              <a:gd name="connsiteY1" fmla="*/ 0 h 2025579"/>
              <a:gd name="connsiteX2" fmla="*/ 1705954 w 2280310"/>
              <a:gd name="connsiteY2" fmla="*/ 0 h 2025579"/>
              <a:gd name="connsiteX3" fmla="*/ 2280310 w 2280310"/>
              <a:gd name="connsiteY3" fmla="*/ 1025145 h 2025579"/>
              <a:gd name="connsiteX4" fmla="*/ 1718313 w 2280310"/>
              <a:gd name="connsiteY4" fmla="*/ 1988509 h 2025579"/>
              <a:gd name="connsiteX5" fmla="*/ 586710 w 2280310"/>
              <a:gd name="connsiteY5" fmla="*/ 2025579 h 2025579"/>
              <a:gd name="connsiteX6" fmla="*/ 0 w 2280310"/>
              <a:gd name="connsiteY6" fmla="*/ 1025145 h 202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0310" h="2025579">
                <a:moveTo>
                  <a:pt x="0" y="1025145"/>
                </a:moveTo>
                <a:lnTo>
                  <a:pt x="512573" y="0"/>
                </a:lnTo>
                <a:lnTo>
                  <a:pt x="1705954" y="0"/>
                </a:lnTo>
                <a:lnTo>
                  <a:pt x="2280310" y="1025145"/>
                </a:lnTo>
                <a:lnTo>
                  <a:pt x="1718313" y="1988509"/>
                </a:lnTo>
                <a:lnTo>
                  <a:pt x="586710" y="2025579"/>
                </a:lnTo>
                <a:lnTo>
                  <a:pt x="0" y="1025145"/>
                </a:lnTo>
                <a:close/>
              </a:path>
            </a:pathLst>
          </a:custGeom>
          <a:solidFill>
            <a:srgbClr val="B83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0E2CEEA4-429F-5BA4-EBB7-53C9BBE15A0E}"/>
              </a:ext>
            </a:extLst>
          </p:cNvPr>
          <p:cNvSpPr txBox="1"/>
          <p:nvPr/>
        </p:nvSpPr>
        <p:spPr>
          <a:xfrm>
            <a:off x="6096000" y="4984447"/>
            <a:ext cx="2371585" cy="369332"/>
          </a:xfrm>
          <a:prstGeom prst="rect">
            <a:avLst/>
          </a:prstGeom>
        </p:spPr>
        <p:txBody>
          <a:bodyPr wrap="square" rtlCol="0">
            <a:spAutoFit/>
          </a:bodyPr>
          <a:lstStyle/>
          <a:p>
            <a:pPr marL="0" indent="0" algn="ctr">
              <a:lnSpc>
                <a:spcPct val="100000"/>
              </a:lnSpc>
              <a:spcBef>
                <a:spcPts val="0"/>
              </a:spcBef>
              <a:buFontTx/>
              <a:buNone/>
            </a:pPr>
            <a:r>
              <a:rPr lang="en-US" dirty="0">
                <a:solidFill>
                  <a:prstClr val="white"/>
                </a:solidFill>
                <a:ea typeface="微软雅黑"/>
                <a:cs typeface="Posterama" panose="020B0504020200020000" pitchFamily="34" charset="0"/>
              </a:rPr>
              <a:t>Research Questions</a:t>
            </a:r>
            <a:endParaRPr lang="en-US" sz="1800" dirty="0">
              <a:solidFill>
                <a:prstClr val="white"/>
              </a:solidFill>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7F37113B-D8FB-26D2-5F09-F10A8B7BB7B0}"/>
              </a:ext>
            </a:extLst>
          </p:cNvPr>
          <p:cNvPicPr>
            <a:picLocks noChangeAspect="1"/>
          </p:cNvPicPr>
          <p:nvPr/>
        </p:nvPicPr>
        <p:blipFill>
          <a:blip r:embed="rId3"/>
          <a:stretch>
            <a:fillRect/>
          </a:stretch>
        </p:blipFill>
        <p:spPr>
          <a:xfrm>
            <a:off x="826706" y="847398"/>
            <a:ext cx="1484008" cy="1484008"/>
          </a:xfrm>
          <a:prstGeom prst="rect">
            <a:avLst/>
          </a:prstGeom>
        </p:spPr>
      </p:pic>
      <p:pic>
        <p:nvPicPr>
          <p:cNvPr id="5" name="Picture 4">
            <a:extLst>
              <a:ext uri="{FF2B5EF4-FFF2-40B4-BE49-F238E27FC236}">
                <a16:creationId xmlns:a16="http://schemas.microsoft.com/office/drawing/2014/main" id="{72AD0B3C-7B9D-DF4A-64BB-3790AD522F14}"/>
              </a:ext>
            </a:extLst>
          </p:cNvPr>
          <p:cNvPicPr>
            <a:picLocks noChangeAspect="1"/>
          </p:cNvPicPr>
          <p:nvPr/>
        </p:nvPicPr>
        <p:blipFill rotWithShape="1">
          <a:blip r:embed="rId4"/>
          <a:srcRect l="6062" t="6539" r="6425" b="5766"/>
          <a:stretch/>
        </p:blipFill>
        <p:spPr>
          <a:xfrm>
            <a:off x="2886257" y="554612"/>
            <a:ext cx="2037937" cy="2097984"/>
          </a:xfrm>
          <a:prstGeom prst="ellipse">
            <a:avLst/>
          </a:prstGeom>
        </p:spPr>
      </p:pic>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9CC7C2-5F5A-7585-B48F-96C85D2EB33F}"/>
              </a:ext>
            </a:extLst>
          </p:cNvPr>
          <p:cNvSpPr txBox="1"/>
          <p:nvPr/>
        </p:nvSpPr>
        <p:spPr>
          <a:xfrm>
            <a:off x="225347" y="218941"/>
            <a:ext cx="11741306" cy="646331"/>
          </a:xfrm>
          <a:prstGeom prst="rect">
            <a:avLst/>
          </a:prstGeom>
        </p:spPr>
        <p:txBody>
          <a:bodyPr wrap="square" rtlCol="0">
            <a:spAutoFit/>
          </a:bodyPr>
          <a:lstStyle/>
          <a:p>
            <a:pPr marL="0" indent="0">
              <a:lnSpc>
                <a:spcPct val="100000"/>
              </a:lnSpc>
              <a:spcBef>
                <a:spcPts val="0"/>
              </a:spcBef>
              <a:buFontTx/>
              <a:buNone/>
            </a:pPr>
            <a:r>
              <a:rPr lang="en-US" dirty="0">
                <a:solidFill>
                  <a:srgbClr val="AEC2D8"/>
                </a:solidFill>
              </a:rPr>
              <a:t>List down the top 3 districts that have attracted the most significant sector investments during FY 2019 to 2022? What factors could have led to the substantial investments in these particular districts?</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8BC16ED4-5D4E-32B9-FBA6-B65A76C56F7D}"/>
              </a:ext>
            </a:extLst>
          </p:cNvPr>
          <p:cNvPicPr>
            <a:picLocks noChangeAspect="1"/>
          </p:cNvPicPr>
          <p:nvPr/>
        </p:nvPicPr>
        <p:blipFill rotWithShape="1">
          <a:blip r:embed="rId3"/>
          <a:srcRect l="14894" t="26091" r="36936" b="19422"/>
          <a:stretch/>
        </p:blipFill>
        <p:spPr>
          <a:xfrm>
            <a:off x="225346" y="1030310"/>
            <a:ext cx="11741305" cy="3670480"/>
          </a:xfrm>
          <a:prstGeom prst="rect">
            <a:avLst/>
          </a:prstGeom>
        </p:spPr>
      </p:pic>
      <p:pic>
        <p:nvPicPr>
          <p:cNvPr id="6" name="Picture 5">
            <a:extLst>
              <a:ext uri="{FF2B5EF4-FFF2-40B4-BE49-F238E27FC236}">
                <a16:creationId xmlns:a16="http://schemas.microsoft.com/office/drawing/2014/main" id="{9B692E48-E94B-1536-72B4-3960C3EF1F7A}"/>
              </a:ext>
            </a:extLst>
          </p:cNvPr>
          <p:cNvPicPr>
            <a:picLocks noChangeAspect="1"/>
          </p:cNvPicPr>
          <p:nvPr/>
        </p:nvPicPr>
        <p:blipFill rotWithShape="1">
          <a:blip r:embed="rId4"/>
          <a:srcRect l="14366" t="41498" r="35352" b="44974"/>
          <a:stretch/>
        </p:blipFill>
        <p:spPr>
          <a:xfrm>
            <a:off x="225345" y="4865828"/>
            <a:ext cx="11741305" cy="1558344"/>
          </a:xfrm>
          <a:prstGeom prst="rect">
            <a:avLst/>
          </a:prstGeom>
        </p:spPr>
      </p:pic>
    </p:spTree>
    <p:extLst>
      <p:ext uri="{BB962C8B-B14F-4D97-AF65-F5344CB8AC3E}">
        <p14:creationId xmlns:p14="http://schemas.microsoft.com/office/powerpoint/2010/main" val="3483205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E3FD71-A852-B1E8-47AC-A632A706D45A}"/>
              </a:ext>
            </a:extLst>
          </p:cNvPr>
          <p:cNvSpPr txBox="1"/>
          <p:nvPr/>
        </p:nvSpPr>
        <p:spPr>
          <a:xfrm>
            <a:off x="313318" y="90152"/>
            <a:ext cx="11522367" cy="646331"/>
          </a:xfrm>
          <a:prstGeom prst="rect">
            <a:avLst/>
          </a:prstGeom>
        </p:spPr>
        <p:txBody>
          <a:bodyPr wrap="square" rtlCol="0">
            <a:spAutoFit/>
          </a:bodyPr>
          <a:lstStyle/>
          <a:p>
            <a:pPr marL="0" indent="0">
              <a:lnSpc>
                <a:spcPct val="100000"/>
              </a:lnSpc>
              <a:spcBef>
                <a:spcPts val="0"/>
              </a:spcBef>
              <a:buFontTx/>
              <a:buNone/>
            </a:pPr>
            <a:r>
              <a:rPr lang="en-US">
                <a:solidFill>
                  <a:srgbClr val="AEC2D8"/>
                </a:solidFill>
              </a:rPr>
              <a:t>Is there any relationship between district investments, vehicles sales and stamps revenue within the same district between FY 2021 and 2022?</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076BF97C-C88B-A553-02BC-DEDC58DED399}"/>
              </a:ext>
            </a:extLst>
          </p:cNvPr>
          <p:cNvPicPr>
            <a:picLocks noChangeAspect="1"/>
          </p:cNvPicPr>
          <p:nvPr/>
        </p:nvPicPr>
        <p:blipFill rotWithShape="1">
          <a:blip r:embed="rId3"/>
          <a:srcRect l="7077" t="21019" r="23204" b="8712"/>
          <a:stretch/>
        </p:blipFill>
        <p:spPr>
          <a:xfrm>
            <a:off x="437881" y="1020651"/>
            <a:ext cx="11397804" cy="527711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40294348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3243CC-B896-1D8D-F520-32D9D0FE8C62}"/>
              </a:ext>
            </a:extLst>
          </p:cNvPr>
          <p:cNvSpPr txBox="1"/>
          <p:nvPr/>
        </p:nvSpPr>
        <p:spPr>
          <a:xfrm>
            <a:off x="558017" y="0"/>
            <a:ext cx="10182963" cy="646331"/>
          </a:xfrm>
          <a:prstGeom prst="rect">
            <a:avLst/>
          </a:prstGeom>
        </p:spPr>
        <p:txBody>
          <a:bodyPr wrap="square" rtlCol="0">
            <a:spAutoFit/>
          </a:bodyPr>
          <a:lstStyle/>
          <a:p>
            <a:pPr marL="0" indent="0">
              <a:lnSpc>
                <a:spcPct val="100000"/>
              </a:lnSpc>
              <a:spcBef>
                <a:spcPts val="0"/>
              </a:spcBef>
              <a:buFontTx/>
              <a:buNone/>
            </a:pPr>
            <a:r>
              <a:rPr lang="en-US">
                <a:solidFill>
                  <a:srgbClr val="AEC2D8"/>
                </a:solidFill>
              </a:rPr>
              <a:t>Are there any particular sectors that have shown substantial investment in multiple districts between FY 2021 and 2022? </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B07C7D54-9A09-CAC1-D7DA-35A59F6000E0}"/>
              </a:ext>
            </a:extLst>
          </p:cNvPr>
          <p:cNvPicPr>
            <a:picLocks noChangeAspect="1"/>
          </p:cNvPicPr>
          <p:nvPr/>
        </p:nvPicPr>
        <p:blipFill rotWithShape="1">
          <a:blip r:embed="rId3"/>
          <a:srcRect t="15945" r="1127" b="18107"/>
          <a:stretch/>
        </p:blipFill>
        <p:spPr>
          <a:xfrm>
            <a:off x="162059" y="923227"/>
            <a:ext cx="11867881" cy="392566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a:extLst>
              <a:ext uri="{FF2B5EF4-FFF2-40B4-BE49-F238E27FC236}">
                <a16:creationId xmlns:a16="http://schemas.microsoft.com/office/drawing/2014/main" id="{17B74882-A2D9-4516-BD57-59A1CAFEC0C5}"/>
              </a:ext>
            </a:extLst>
          </p:cNvPr>
          <p:cNvSpPr txBox="1"/>
          <p:nvPr/>
        </p:nvSpPr>
        <p:spPr>
          <a:xfrm>
            <a:off x="708338" y="5125792"/>
            <a:ext cx="10547797" cy="1200329"/>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Ø"/>
            </a:pPr>
            <a:r>
              <a:rPr lang="en-US" dirty="0">
                <a:solidFill>
                  <a:prstClr val="white"/>
                </a:solidFill>
                <a:latin typeface="Posterama" panose="020B0504020200020000" pitchFamily="34" charset="0"/>
                <a:ea typeface="微软雅黑"/>
                <a:cs typeface="Posterama" panose="020B0504020200020000" pitchFamily="34" charset="0"/>
              </a:rPr>
              <a:t>From the above analysis the sectors </a:t>
            </a:r>
            <a:r>
              <a:rPr lang="en-US" dirty="0">
                <a:solidFill>
                  <a:schemeClr val="accent2"/>
                </a:solidFill>
                <a:latin typeface="Posterama" panose="020B0504020200020000" pitchFamily="34" charset="0"/>
                <a:ea typeface="微软雅黑"/>
                <a:cs typeface="Posterama" panose="020B0504020200020000" pitchFamily="34" charset="0"/>
              </a:rPr>
              <a:t>FOOD PROCESSING</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AGRO BASED INDUSTRIES</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CEMENT INDUSTRIES</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ENGINEERING</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GRANITE</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PHARMAUTICALS</a:t>
            </a:r>
            <a:r>
              <a:rPr lang="en-US" dirty="0">
                <a:solidFill>
                  <a:srgbClr val="AEC2D8"/>
                </a:solidFill>
                <a:latin typeface="Posterama" panose="020B0504020200020000" pitchFamily="34" charset="0"/>
                <a:ea typeface="微软雅黑"/>
                <a:cs typeface="Posterama" panose="020B0504020200020000" pitchFamily="34" charset="0"/>
              </a:rPr>
              <a:t>,</a:t>
            </a:r>
            <a:r>
              <a:rPr lang="en-US" dirty="0">
                <a:solidFill>
                  <a:schemeClr val="accent2"/>
                </a:solidFill>
                <a:latin typeface="Posterama" panose="020B0504020200020000" pitchFamily="34" charset="0"/>
                <a:ea typeface="微软雅黑"/>
                <a:cs typeface="Posterama" panose="020B0504020200020000" pitchFamily="34" charset="0"/>
              </a:rPr>
              <a:t> PALSTIC AND RUBBER</a:t>
            </a:r>
            <a:r>
              <a:rPr lang="en-US" dirty="0">
                <a:solidFill>
                  <a:prstClr val="white"/>
                </a:solidFill>
                <a:latin typeface="Posterama" panose="020B0504020200020000" pitchFamily="34" charset="0"/>
                <a:ea typeface="微软雅黑"/>
                <a:cs typeface="Posterama" panose="020B0504020200020000" pitchFamily="34" charset="0"/>
              </a:rPr>
              <a:t> sectors invested in multiple districts while REAL ESTATE sector invested huge investments in few districts.</a:t>
            </a:r>
            <a:endParaRPr lang="en-US"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4160538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C39AAE-9F1F-1198-FC60-BF80813F46B6}"/>
              </a:ext>
            </a:extLst>
          </p:cNvPr>
          <p:cNvSpPr txBox="1"/>
          <p:nvPr/>
        </p:nvSpPr>
        <p:spPr>
          <a:xfrm>
            <a:off x="206062" y="103031"/>
            <a:ext cx="11552349" cy="646331"/>
          </a:xfrm>
          <a:prstGeom prst="rect">
            <a:avLst/>
          </a:prstGeom>
        </p:spPr>
        <p:txBody>
          <a:bodyPr wrap="square" rtlCol="0">
            <a:spAutoFit/>
          </a:bodyPr>
          <a:lstStyle/>
          <a:p>
            <a:pPr marL="0" indent="0">
              <a:lnSpc>
                <a:spcPct val="100000"/>
              </a:lnSpc>
              <a:spcBef>
                <a:spcPts val="0"/>
              </a:spcBef>
              <a:buFontTx/>
              <a:buNone/>
            </a:pPr>
            <a:r>
              <a:rPr lang="en-US">
                <a:solidFill>
                  <a:srgbClr val="AEC2D8"/>
                </a:solidFill>
              </a:rPr>
              <a:t>Can we identify any seasonal patterns or cyclicality in the investment trends for specific sectors? Do certain sectors experience higher investments during particular months?</a:t>
            </a:r>
            <a:endParaRPr lang="en-US" sz="1800" dirty="0">
              <a:solidFill>
                <a:srgbClr val="AEC2D8"/>
              </a:solidFill>
              <a:latin typeface="Posterama" panose="020B0504020200020000" pitchFamily="34" charset="0"/>
              <a:ea typeface="微软雅黑"/>
              <a:cs typeface="Posterama" panose="020B0504020200020000" pitchFamily="34" charset="0"/>
            </a:endParaRPr>
          </a:p>
        </p:txBody>
      </p:sp>
      <p:pic>
        <p:nvPicPr>
          <p:cNvPr id="4" name="Picture 3">
            <a:extLst>
              <a:ext uri="{FF2B5EF4-FFF2-40B4-BE49-F238E27FC236}">
                <a16:creationId xmlns:a16="http://schemas.microsoft.com/office/drawing/2014/main" id="{EBAAEF12-9CA5-7579-F71E-8E4E785325B3}"/>
              </a:ext>
            </a:extLst>
          </p:cNvPr>
          <p:cNvPicPr>
            <a:picLocks noChangeAspect="1"/>
          </p:cNvPicPr>
          <p:nvPr/>
        </p:nvPicPr>
        <p:blipFill>
          <a:blip r:embed="rId3"/>
          <a:stretch>
            <a:fillRect/>
          </a:stretch>
        </p:blipFill>
        <p:spPr>
          <a:xfrm>
            <a:off x="206061" y="862886"/>
            <a:ext cx="11694018" cy="3103808"/>
          </a:xfrm>
          <a:prstGeom prst="rect">
            <a:avLst/>
          </a:prstGeom>
        </p:spPr>
      </p:pic>
      <p:pic>
        <p:nvPicPr>
          <p:cNvPr id="6" name="Picture 5">
            <a:extLst>
              <a:ext uri="{FF2B5EF4-FFF2-40B4-BE49-F238E27FC236}">
                <a16:creationId xmlns:a16="http://schemas.microsoft.com/office/drawing/2014/main" id="{CEB3CF5C-6DF5-03A8-945C-A3DA096F55C2}"/>
              </a:ext>
            </a:extLst>
          </p:cNvPr>
          <p:cNvPicPr>
            <a:picLocks noChangeAspect="1"/>
          </p:cNvPicPr>
          <p:nvPr/>
        </p:nvPicPr>
        <p:blipFill>
          <a:blip r:embed="rId4"/>
          <a:stretch>
            <a:fillRect/>
          </a:stretch>
        </p:blipFill>
        <p:spPr>
          <a:xfrm>
            <a:off x="206061" y="4080218"/>
            <a:ext cx="11694018" cy="2510188"/>
          </a:xfrm>
          <a:prstGeom prst="rect">
            <a:avLst/>
          </a:prstGeom>
        </p:spPr>
      </p:pic>
    </p:spTree>
    <p:extLst>
      <p:ext uri="{BB962C8B-B14F-4D97-AF65-F5344CB8AC3E}">
        <p14:creationId xmlns:p14="http://schemas.microsoft.com/office/powerpoint/2010/main" val="327973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3C13F8-E759-E6C2-62C3-556B3B9FA8FD}"/>
              </a:ext>
            </a:extLst>
          </p:cNvPr>
          <p:cNvPicPr>
            <a:picLocks noChangeAspect="1"/>
          </p:cNvPicPr>
          <p:nvPr/>
        </p:nvPicPr>
        <p:blipFill rotWithShape="1">
          <a:blip r:embed="rId3"/>
          <a:srcRect l="7606" t="21019" r="22358" b="8149"/>
          <a:stretch/>
        </p:blipFill>
        <p:spPr>
          <a:xfrm>
            <a:off x="1" y="0"/>
            <a:ext cx="6297768"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a:extLst>
              <a:ext uri="{FF2B5EF4-FFF2-40B4-BE49-F238E27FC236}">
                <a16:creationId xmlns:a16="http://schemas.microsoft.com/office/drawing/2014/main" id="{BA5EB496-72CC-BE14-974D-0ED7E99EF5A5}"/>
              </a:ext>
            </a:extLst>
          </p:cNvPr>
          <p:cNvPicPr>
            <a:picLocks noChangeAspect="1"/>
          </p:cNvPicPr>
          <p:nvPr/>
        </p:nvPicPr>
        <p:blipFill rotWithShape="1">
          <a:blip r:embed="rId4"/>
          <a:srcRect l="7606" t="20382" r="22570" b="9657"/>
          <a:stretch/>
        </p:blipFill>
        <p:spPr>
          <a:xfrm>
            <a:off x="6297770" y="0"/>
            <a:ext cx="5894230"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40288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996047" y="420172"/>
            <a:ext cx="5929789" cy="5795493"/>
          </a:xfrm>
        </p:spPr>
        <p:txBody>
          <a:bodyPr/>
          <a:lstStyle/>
          <a:p>
            <a:pPr marL="342900" indent="-342900">
              <a:buFont typeface="Wingdings" panose="05000000000000000000" pitchFamily="2" charset="2"/>
              <a:buChar char="Ø"/>
            </a:pPr>
            <a:r>
              <a:rPr lang="en-US" sz="1800" dirty="0"/>
              <a:t>From the above observation we can find that </a:t>
            </a:r>
            <a:br>
              <a:rPr lang="en-US" sz="1800" dirty="0"/>
            </a:br>
            <a:br>
              <a:rPr lang="en-US" sz="1800" dirty="0"/>
            </a:br>
            <a:r>
              <a:rPr lang="en-US" sz="1800" dirty="0"/>
              <a:t>FY2019 -- The high investments of Real estate sector is especially in Q1 and Fertilizer in Q4. Remaining sectors are moderate.</a:t>
            </a:r>
            <a:br>
              <a:rPr lang="en-US" sz="1800" dirty="0"/>
            </a:br>
            <a:br>
              <a:rPr lang="en-US" sz="1800" dirty="0"/>
            </a:br>
            <a:r>
              <a:rPr lang="en-US" sz="1800" dirty="0"/>
              <a:t>FY2020 – During Q1 Pharma, Engineering, Food processing and Plastic &amp; rubber sectors were of high investments, In Q2 Solar energy sector is high with Pharma again increasing in Q3, While in Q4 the Solar energy sector surges high with pharma being second highest.</a:t>
            </a:r>
            <a:br>
              <a:rPr lang="en-US" sz="1800" dirty="0"/>
            </a:br>
            <a:br>
              <a:rPr lang="en-US" sz="1800" dirty="0"/>
            </a:br>
            <a:r>
              <a:rPr lang="en-US" sz="1800" dirty="0"/>
              <a:t>FY2021 -- Q1 has more investments from Plastic &amp; rubber sector followed by Pharma. In both Q2 &amp; Q3 Pharma sector dominates the others up to starting of Q4. In Q4 Real estate sector’s investment is high followed by pharma.</a:t>
            </a:r>
            <a:br>
              <a:rPr lang="en-US" sz="1800" dirty="0"/>
            </a:br>
            <a:br>
              <a:rPr lang="en-US" sz="1800" dirty="0"/>
            </a:br>
            <a:r>
              <a:rPr lang="en-US" sz="1800" dirty="0"/>
              <a:t>FY2022 – In Q1 Plastic sector is of high investment followed by automobile.Q2 is moderate in all sectors while in Q3 both Plastic &amp; rubber and Real estate sectors has high investments. Q4 is nominal with Plastic sector investment high.</a:t>
            </a: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968930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5F8551-85FF-DC58-292A-5A9D85548EA3}"/>
              </a:ext>
            </a:extLst>
          </p:cNvPr>
          <p:cNvSpPr txBox="1"/>
          <p:nvPr/>
        </p:nvSpPr>
        <p:spPr>
          <a:xfrm>
            <a:off x="669702" y="2601532"/>
            <a:ext cx="10959920" cy="369332"/>
          </a:xfrm>
          <a:prstGeom prst="rect">
            <a:avLst/>
          </a:prstGeom>
        </p:spPr>
        <p:txBody>
          <a:bodyPr wrap="square" rtlCol="0">
            <a:spAutoFit/>
          </a:bodyPr>
          <a:lstStyle/>
          <a:p>
            <a:pPr marL="0" indent="0" algn="ctr">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6" name="TextBox 5">
            <a:extLst>
              <a:ext uri="{FF2B5EF4-FFF2-40B4-BE49-F238E27FC236}">
                <a16:creationId xmlns:a16="http://schemas.microsoft.com/office/drawing/2014/main" id="{69A033FD-E467-4B6E-A495-ADAFEE7914C4}"/>
              </a:ext>
            </a:extLst>
          </p:cNvPr>
          <p:cNvSpPr txBox="1"/>
          <p:nvPr/>
        </p:nvSpPr>
        <p:spPr>
          <a:xfrm>
            <a:off x="252812" y="274955"/>
            <a:ext cx="11376810" cy="2862322"/>
          </a:xfrm>
          <a:prstGeom prst="rect">
            <a:avLst/>
          </a:prstGeom>
        </p:spPr>
        <p:txBody>
          <a:bodyPr wrap="square" rtlCol="0">
            <a:spAutoFit/>
          </a:bodyPr>
          <a:lstStyle/>
          <a:p>
            <a:pPr>
              <a:lnSpc>
                <a:spcPct val="150000"/>
              </a:lnSpc>
              <a:spcBef>
                <a:spcPts val="0"/>
              </a:spcBef>
            </a:pPr>
            <a:r>
              <a:rPr lang="en-US" dirty="0">
                <a:solidFill>
                  <a:srgbClr val="AEC2D8"/>
                </a:solidFill>
              </a:rPr>
              <a:t>What are the top 5 districts to buy commercial properties in Telangana? Justify your answer. </a:t>
            </a:r>
            <a:endParaRPr lang="en-US" dirty="0">
              <a:solidFill>
                <a:prstClr val="white"/>
              </a:solidFill>
              <a:latin typeface="Posterama" panose="020B0504020200020000" pitchFamily="34" charset="0"/>
              <a:ea typeface="微软雅黑"/>
              <a:cs typeface="Posterama" panose="020B0504020200020000" pitchFamily="34" charset="0"/>
            </a:endParaRPr>
          </a:p>
          <a:p>
            <a:pPr marL="285750" indent="-285750">
              <a:lnSpc>
                <a:spcPct val="150000"/>
              </a:lnSpc>
              <a:spcBef>
                <a:spcPts val="0"/>
              </a:spcBef>
              <a:buFont typeface="Wingdings" panose="05000000000000000000" pitchFamily="2" charset="2"/>
              <a:buChar char="Ø"/>
            </a:pPr>
            <a:r>
              <a:rPr lang="en-US" sz="1800" dirty="0">
                <a:solidFill>
                  <a:prstClr val="white"/>
                </a:solidFill>
                <a:latin typeface="Posterama" panose="020B0504020200020000" pitchFamily="34" charset="0"/>
                <a:ea typeface="微软雅黑"/>
                <a:cs typeface="Posterama" panose="020B0504020200020000" pitchFamily="34" charset="0"/>
              </a:rPr>
              <a:t>Rangareddy</a:t>
            </a:r>
          </a:p>
          <a:p>
            <a:pPr marL="285750" indent="-285750">
              <a:lnSpc>
                <a:spcPct val="150000"/>
              </a:lnSpc>
              <a:spcBef>
                <a:spcPts val="0"/>
              </a:spcBef>
              <a:buFont typeface="Wingdings" panose="05000000000000000000" pitchFamily="2" charset="2"/>
              <a:buChar char="Ø"/>
            </a:pPr>
            <a:r>
              <a:rPr lang="en-US" dirty="0">
                <a:solidFill>
                  <a:prstClr val="white"/>
                </a:solidFill>
                <a:latin typeface="Posterama" panose="020B0504020200020000" pitchFamily="34" charset="0"/>
                <a:ea typeface="微软雅黑"/>
                <a:cs typeface="Posterama" panose="020B0504020200020000" pitchFamily="34" charset="0"/>
              </a:rPr>
              <a:t>Hyderabad</a:t>
            </a:r>
          </a:p>
          <a:p>
            <a:pPr marL="285750" indent="-285750">
              <a:lnSpc>
                <a:spcPct val="150000"/>
              </a:lnSpc>
              <a:spcBef>
                <a:spcPts val="0"/>
              </a:spcBef>
              <a:buFont typeface="Wingdings" panose="05000000000000000000" pitchFamily="2" charset="2"/>
              <a:buChar char="Ø"/>
            </a:pPr>
            <a:r>
              <a:rPr lang="en-US" sz="1800" dirty="0">
                <a:solidFill>
                  <a:prstClr val="white"/>
                </a:solidFill>
                <a:latin typeface="Posterama" panose="020B0504020200020000" pitchFamily="34" charset="0"/>
                <a:ea typeface="微软雅黑"/>
                <a:cs typeface="Posterama" panose="020B0504020200020000" pitchFamily="34" charset="0"/>
              </a:rPr>
              <a:t>Medchal Malkajgiri</a:t>
            </a:r>
          </a:p>
          <a:p>
            <a:pPr marL="285750" indent="-285750">
              <a:lnSpc>
                <a:spcPct val="150000"/>
              </a:lnSpc>
              <a:spcBef>
                <a:spcPts val="0"/>
              </a:spcBef>
              <a:buFont typeface="Wingdings" panose="05000000000000000000" pitchFamily="2" charset="2"/>
              <a:buChar char="Ø"/>
            </a:pPr>
            <a:r>
              <a:rPr lang="en-US" dirty="0">
                <a:solidFill>
                  <a:prstClr val="white"/>
                </a:solidFill>
                <a:latin typeface="Posterama" panose="020B0504020200020000" pitchFamily="34" charset="0"/>
                <a:ea typeface="微软雅黑"/>
                <a:cs typeface="Posterama" panose="020B0504020200020000" pitchFamily="34" charset="0"/>
              </a:rPr>
              <a:t>Sangareddy</a:t>
            </a:r>
          </a:p>
          <a:p>
            <a:pPr marL="285750" indent="-285750">
              <a:lnSpc>
                <a:spcPct val="150000"/>
              </a:lnSpc>
              <a:spcBef>
                <a:spcPts val="0"/>
              </a:spcBef>
              <a:buFont typeface="Wingdings" panose="05000000000000000000" pitchFamily="2" charset="2"/>
              <a:buChar char="Ø"/>
            </a:pPr>
            <a:r>
              <a:rPr lang="en-US" sz="1800" dirty="0">
                <a:solidFill>
                  <a:prstClr val="white"/>
                </a:solidFill>
                <a:latin typeface="Posterama" panose="020B0504020200020000" pitchFamily="34" charset="0"/>
                <a:ea typeface="微软雅黑"/>
                <a:cs typeface="Posterama" panose="020B0504020200020000" pitchFamily="34" charset="0"/>
              </a:rPr>
              <a:t>Warangal</a:t>
            </a:r>
          </a:p>
          <a:p>
            <a:pPr marL="0" indent="0">
              <a:lnSpc>
                <a:spcPct val="100000"/>
              </a:lnSpc>
              <a:spcBef>
                <a:spcPts val="0"/>
              </a:spcBef>
              <a:buFontTx/>
              <a:buNone/>
            </a:pPr>
            <a:endParaRPr lang="en-US" sz="1800" dirty="0">
              <a:solidFill>
                <a:prstClr val="white"/>
              </a:solidFill>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364876CC-6760-7706-67B0-9C6909ED93BC}"/>
              </a:ext>
            </a:extLst>
          </p:cNvPr>
          <p:cNvSpPr txBox="1"/>
          <p:nvPr/>
        </p:nvSpPr>
        <p:spPr>
          <a:xfrm>
            <a:off x="342966" y="3309870"/>
            <a:ext cx="11376809" cy="3293209"/>
          </a:xfrm>
          <a:prstGeom prst="rect">
            <a:avLst/>
          </a:prstGeom>
        </p:spPr>
        <p:txBody>
          <a:bodyPr wrap="square" rtlCol="0">
            <a:spAutoFit/>
          </a:bodyPr>
          <a:lstStyle/>
          <a:p>
            <a:pPr marL="342900" indent="-342900">
              <a:lnSpc>
                <a:spcPct val="100000"/>
              </a:lnSpc>
              <a:spcBef>
                <a:spcPts val="0"/>
              </a:spcBef>
              <a:buFont typeface="+mj-lt"/>
              <a:buAutoNum type="arabicPeriod"/>
            </a:pPr>
            <a:r>
              <a:rPr lang="en-US" sz="1600" dirty="0">
                <a:solidFill>
                  <a:prstClr val="white"/>
                </a:solidFill>
                <a:latin typeface="Posterama" panose="020B0504020200020000" pitchFamily="34" charset="0"/>
                <a:ea typeface="微软雅黑"/>
                <a:cs typeface="Posterama" panose="020B0504020200020000" pitchFamily="34" charset="0"/>
              </a:rPr>
              <a:t>Hyderabad is fastest developing capital in India with its ease of doing business and with IT as its main income and welcoming international companies and also tourism attraction.</a:t>
            </a:r>
          </a:p>
          <a:p>
            <a:pPr marL="342900" indent="-342900">
              <a:lnSpc>
                <a:spcPct val="100000"/>
              </a:lnSpc>
              <a:spcBef>
                <a:spcPts val="0"/>
              </a:spcBef>
              <a:buFont typeface="+mj-lt"/>
              <a:buAutoNum type="arabicPeriod"/>
            </a:pPr>
            <a:endParaRPr lang="en-US" sz="1600" dirty="0">
              <a:solidFill>
                <a:prstClr val="white"/>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mj-lt"/>
              <a:buAutoNum type="arabicPeriod"/>
            </a:pPr>
            <a:r>
              <a:rPr lang="en-US" sz="1600" dirty="0">
                <a:solidFill>
                  <a:prstClr val="white"/>
                </a:solidFill>
                <a:latin typeface="Posterama" panose="020B0504020200020000" pitchFamily="34" charset="0"/>
                <a:ea typeface="微软雅黑"/>
                <a:cs typeface="Posterama" panose="020B0504020200020000" pitchFamily="34" charset="0"/>
              </a:rPr>
              <a:t>Rangareddy is nearer district to Hyderabad so it has the feasibility to use the resources of Hyderabad.</a:t>
            </a:r>
          </a:p>
          <a:p>
            <a:pPr marL="342900" indent="-342900">
              <a:lnSpc>
                <a:spcPct val="100000"/>
              </a:lnSpc>
              <a:spcBef>
                <a:spcPts val="0"/>
              </a:spcBef>
              <a:buFont typeface="+mj-lt"/>
              <a:buAutoNum type="arabicPeriod"/>
            </a:pPr>
            <a:endParaRPr lang="en-US" sz="1600" dirty="0">
              <a:solidFill>
                <a:prstClr val="white"/>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mj-lt"/>
              <a:buAutoNum type="arabicPeriod"/>
            </a:pPr>
            <a:r>
              <a:rPr lang="en-US" sz="1600" dirty="0">
                <a:solidFill>
                  <a:prstClr val="white"/>
                </a:solidFill>
                <a:latin typeface="Posterama" panose="020B0504020200020000" pitchFamily="34" charset="0"/>
                <a:ea typeface="微软雅黑"/>
                <a:cs typeface="Posterama" panose="020B0504020200020000" pitchFamily="34" charset="0"/>
              </a:rPr>
              <a:t>Medchal Malkajgiri as it’s one of largest constituencies in India with its near area of Secundrabad, which is yet another developed area with high population and Industrial areas.</a:t>
            </a:r>
          </a:p>
          <a:p>
            <a:pPr marL="342900" indent="-342900">
              <a:lnSpc>
                <a:spcPct val="100000"/>
              </a:lnSpc>
              <a:spcBef>
                <a:spcPts val="0"/>
              </a:spcBef>
              <a:buFont typeface="+mj-lt"/>
              <a:buAutoNum type="arabicPeriod"/>
            </a:pPr>
            <a:endParaRPr lang="en-US" sz="1600" dirty="0">
              <a:solidFill>
                <a:prstClr val="white"/>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mj-lt"/>
              <a:buAutoNum type="arabicPeriod"/>
            </a:pPr>
            <a:r>
              <a:rPr lang="en-US" sz="1600" dirty="0">
                <a:solidFill>
                  <a:prstClr val="white"/>
                </a:solidFill>
                <a:latin typeface="Posterama" panose="020B0504020200020000" pitchFamily="34" charset="0"/>
                <a:ea typeface="微软雅黑"/>
                <a:cs typeface="Posterama" panose="020B0504020200020000" pitchFamily="34" charset="0"/>
              </a:rPr>
              <a:t>Sangareddy has more educational institutions and industrial area named Pathancheruvu which consist of many Pharma industries.</a:t>
            </a:r>
          </a:p>
          <a:p>
            <a:pPr marL="342900" indent="-342900">
              <a:lnSpc>
                <a:spcPct val="100000"/>
              </a:lnSpc>
              <a:spcBef>
                <a:spcPts val="0"/>
              </a:spcBef>
              <a:buFont typeface="+mj-lt"/>
              <a:buAutoNum type="arabicPeriod"/>
            </a:pPr>
            <a:endParaRPr lang="en-US" sz="1600" dirty="0">
              <a:solidFill>
                <a:prstClr val="white"/>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mj-lt"/>
              <a:buAutoNum type="arabicPeriod"/>
            </a:pPr>
            <a:r>
              <a:rPr lang="en-US" sz="1600" dirty="0">
                <a:solidFill>
                  <a:prstClr val="white"/>
                </a:solidFill>
                <a:latin typeface="Posterama" panose="020B0504020200020000" pitchFamily="34" charset="0"/>
                <a:ea typeface="微软雅黑"/>
                <a:cs typeface="Posterama" panose="020B0504020200020000" pitchFamily="34" charset="0"/>
              </a:rPr>
              <a:t>Warangal is developing IT hub after Hyderabad in Telangana which also has NIT, and many industries and also famous for tourism as its historical OORUGALLU with UN heritage recognized monuments.</a:t>
            </a:r>
          </a:p>
        </p:txBody>
      </p:sp>
      <p:sp>
        <p:nvSpPr>
          <p:cNvPr id="8" name="TextBox 7">
            <a:extLst>
              <a:ext uri="{FF2B5EF4-FFF2-40B4-BE49-F238E27FC236}">
                <a16:creationId xmlns:a16="http://schemas.microsoft.com/office/drawing/2014/main" id="{F44219FF-E057-40D7-CA60-BFF7F457D781}"/>
              </a:ext>
            </a:extLst>
          </p:cNvPr>
          <p:cNvSpPr txBox="1"/>
          <p:nvPr/>
        </p:nvSpPr>
        <p:spPr>
          <a:xfrm>
            <a:off x="669702" y="-72951"/>
            <a:ext cx="7989194" cy="523220"/>
          </a:xfrm>
          <a:prstGeom prst="rect">
            <a:avLst/>
          </a:prstGeom>
        </p:spPr>
        <p:txBody>
          <a:bodyPr wrap="square" rtlCol="0">
            <a:spAutoFit/>
          </a:bodyPr>
          <a:lstStyle/>
          <a:p>
            <a:pPr marL="0" indent="0" algn="ctr">
              <a:lnSpc>
                <a:spcPct val="100000"/>
              </a:lnSpc>
              <a:spcBef>
                <a:spcPts val="0"/>
              </a:spcBef>
              <a:buFontTx/>
              <a:buNone/>
            </a:pPr>
            <a:r>
              <a:rPr lang="en-US" sz="2800" b="1" dirty="0">
                <a:solidFill>
                  <a:schemeClr val="accent2">
                    <a:lumMod val="60000"/>
                    <a:lumOff val="40000"/>
                  </a:schemeClr>
                </a:solidFill>
                <a:latin typeface="Posterama" panose="020B0504020200020000" pitchFamily="34" charset="0"/>
                <a:ea typeface="微软雅黑"/>
                <a:cs typeface="Posterama" panose="020B0504020200020000" pitchFamily="34" charset="0"/>
              </a:rPr>
              <a:t>Secondary Research </a:t>
            </a:r>
          </a:p>
        </p:txBody>
      </p:sp>
    </p:spTree>
    <p:extLst>
      <p:ext uri="{BB962C8B-B14F-4D97-AF65-F5344CB8AC3E}">
        <p14:creationId xmlns:p14="http://schemas.microsoft.com/office/powerpoint/2010/main" val="3172564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1C532-5B72-1CDB-4845-EE1DFD91C33D}"/>
              </a:ext>
            </a:extLst>
          </p:cNvPr>
          <p:cNvSpPr txBox="1"/>
          <p:nvPr/>
        </p:nvSpPr>
        <p:spPr>
          <a:xfrm>
            <a:off x="377714" y="802989"/>
            <a:ext cx="7014760" cy="5632311"/>
          </a:xfrm>
          <a:prstGeom prst="rect">
            <a:avLst/>
          </a:prstGeom>
        </p:spPr>
        <p:txBody>
          <a:bodyPr wrap="square" rtlCol="0">
            <a:spAutoFit/>
          </a:bodyPr>
          <a:lstStyle/>
          <a:p>
            <a:pPr marL="0" indent="0">
              <a:lnSpc>
                <a:spcPct val="100000"/>
              </a:lnSpc>
              <a:spcBef>
                <a:spcPts val="0"/>
              </a:spcBef>
              <a:buFontTx/>
              <a:buNone/>
            </a:pPr>
            <a:endParaRPr lang="en-US" sz="20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Mission Bhagiratha                                                         </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TS-</a:t>
            </a:r>
            <a:r>
              <a:rPr lang="en-US" sz="2000" dirty="0" err="1">
                <a:solidFill>
                  <a:srgbClr val="AEC2D8"/>
                </a:solidFill>
                <a:latin typeface="Posterama" panose="020B0504020200020000" pitchFamily="34" charset="0"/>
                <a:ea typeface="微软雅黑"/>
                <a:cs typeface="Posterama" panose="020B0504020200020000" pitchFamily="34" charset="0"/>
              </a:rPr>
              <a:t>ipass</a:t>
            </a: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Global linker</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TS - IDEA</a:t>
            </a:r>
            <a:r>
              <a:rPr lang="en-US" sz="2000" dirty="0">
                <a:solidFill>
                  <a:schemeClr val="accent2">
                    <a:lumMod val="60000"/>
                    <a:lumOff val="40000"/>
                  </a:schemeClr>
                </a:solidFill>
                <a:latin typeface="Posterama" panose="020B0504020200020000" pitchFamily="34" charset="0"/>
                <a:ea typeface="微软雅黑"/>
                <a:cs typeface="Posterama" panose="020B0504020200020000" pitchFamily="34" charset="0"/>
              </a:rPr>
              <a:t> </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Industrial corridors (Hyd – Warangal)</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Special Investment zones</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Vehicle subsidy schemes for driver empowerment</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Pharma city</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 – Food processing society</a:t>
            </a:r>
          </a:p>
          <a:p>
            <a:pPr marL="342900" indent="-342900">
              <a:lnSpc>
                <a:spcPct val="15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Special economic zones (67)</a:t>
            </a: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2000" dirty="0">
                <a:solidFill>
                  <a:schemeClr val="accent2">
                    <a:lumMod val="60000"/>
                    <a:lumOff val="40000"/>
                  </a:schemeClr>
                </a:solidFill>
                <a:latin typeface="Posterama" panose="020B0504020200020000" pitchFamily="34" charset="0"/>
                <a:ea typeface="微软雅黑"/>
                <a:cs typeface="Posterama" panose="020B0504020200020000" pitchFamily="34" charset="0"/>
              </a:rPr>
              <a:t> </a:t>
            </a:r>
          </a:p>
        </p:txBody>
      </p:sp>
      <p:sp>
        <p:nvSpPr>
          <p:cNvPr id="3" name="TextBox 2">
            <a:extLst>
              <a:ext uri="{FF2B5EF4-FFF2-40B4-BE49-F238E27FC236}">
                <a16:creationId xmlns:a16="http://schemas.microsoft.com/office/drawing/2014/main" id="{603E4A46-3CA8-3E73-FC15-B03695C47476}"/>
              </a:ext>
            </a:extLst>
          </p:cNvPr>
          <p:cNvSpPr txBox="1"/>
          <p:nvPr/>
        </p:nvSpPr>
        <p:spPr>
          <a:xfrm>
            <a:off x="540913" y="206062"/>
            <a:ext cx="10676585" cy="830997"/>
          </a:xfrm>
          <a:prstGeom prst="rect">
            <a:avLst/>
          </a:prstGeom>
        </p:spPr>
        <p:txBody>
          <a:bodyPr wrap="square" rtlCol="0">
            <a:spAutoFit/>
          </a:bodyPr>
          <a:lstStyle/>
          <a:p>
            <a:r>
              <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rPr>
              <a:t>Policies of Telangana </a:t>
            </a:r>
            <a:r>
              <a:rPr lang="en-US" sz="2400" dirty="0">
                <a:solidFill>
                  <a:srgbClr val="AEC2D8"/>
                </a:solidFill>
                <a:latin typeface="Posterama" panose="020B0504020200020000" pitchFamily="34" charset="0"/>
                <a:ea typeface="微软雅黑"/>
                <a:cs typeface="Posterama" panose="020B0504020200020000" pitchFamily="34" charset="0"/>
              </a:rPr>
              <a:t>: </a:t>
            </a:r>
            <a:r>
              <a:rPr lang="en-US" sz="2000" dirty="0">
                <a:solidFill>
                  <a:srgbClr val="AEC2D8"/>
                </a:solidFill>
                <a:latin typeface="Posterama" panose="020B0504020200020000" pitchFamily="34" charset="0"/>
                <a:ea typeface="微软雅黑"/>
                <a:cs typeface="Posterama" panose="020B0504020200020000" pitchFamily="34" charset="0"/>
              </a:rPr>
              <a:t>Main Motive of INNOVATE .. INCUBATE .. INCORPATE</a:t>
            </a: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
        <p:nvSpPr>
          <p:cNvPr id="5" name="TextBox 4">
            <a:extLst>
              <a:ext uri="{FF2B5EF4-FFF2-40B4-BE49-F238E27FC236}">
                <a16:creationId xmlns:a16="http://schemas.microsoft.com/office/drawing/2014/main" id="{8C3356BA-99E4-CE05-7512-B8D8E627D080}"/>
              </a:ext>
            </a:extLst>
          </p:cNvPr>
          <p:cNvSpPr txBox="1"/>
          <p:nvPr/>
        </p:nvSpPr>
        <p:spPr>
          <a:xfrm>
            <a:off x="7740203" y="2957425"/>
            <a:ext cx="3850783" cy="3477875"/>
          </a:xfrm>
          <a:prstGeom prst="rect">
            <a:avLst/>
          </a:prstGeom>
        </p:spPr>
        <p:txBody>
          <a:bodyPr wrap="square" rtlCol="0">
            <a:spAutoFit/>
          </a:bodyPr>
          <a:lstStyle/>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 – HUB</a:t>
            </a: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ESDM ( Electronics system design policies)</a:t>
            </a: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Rythu Bandhu</a:t>
            </a: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EV &amp; Power electronics industries</a:t>
            </a: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endParaRPr lang="en-US" sz="2000" dirty="0">
              <a:solidFill>
                <a:srgbClr val="AEC2D8"/>
              </a:solidFill>
              <a:latin typeface="Posterama" panose="020B0504020200020000" pitchFamily="34" charset="0"/>
              <a:ea typeface="微软雅黑"/>
              <a:cs typeface="Posterama" panose="020B0504020200020000" pitchFamily="34" charset="0"/>
            </a:endParaRPr>
          </a:p>
        </p:txBody>
      </p:sp>
      <p:pic>
        <p:nvPicPr>
          <p:cNvPr id="9" name="Picture 8">
            <a:extLst>
              <a:ext uri="{FF2B5EF4-FFF2-40B4-BE49-F238E27FC236}">
                <a16:creationId xmlns:a16="http://schemas.microsoft.com/office/drawing/2014/main" id="{32BC5D91-6744-18AF-135B-FA833DA5ABFF}"/>
              </a:ext>
            </a:extLst>
          </p:cNvPr>
          <p:cNvPicPr>
            <a:picLocks noChangeAspect="1"/>
          </p:cNvPicPr>
          <p:nvPr/>
        </p:nvPicPr>
        <p:blipFill>
          <a:blip r:embed="rId2"/>
          <a:stretch>
            <a:fillRect/>
          </a:stretch>
        </p:blipFill>
        <p:spPr>
          <a:xfrm>
            <a:off x="7740203" y="802989"/>
            <a:ext cx="2837802" cy="1838305"/>
          </a:xfrm>
          <a:prstGeom prst="rect">
            <a:avLst/>
          </a:prstGeom>
        </p:spPr>
      </p:pic>
    </p:spTree>
    <p:extLst>
      <p:ext uri="{BB962C8B-B14F-4D97-AF65-F5344CB8AC3E}">
        <p14:creationId xmlns:p14="http://schemas.microsoft.com/office/powerpoint/2010/main" val="2615253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F1C532-5B72-1CDB-4845-EE1DFD91C33D}"/>
              </a:ext>
            </a:extLst>
          </p:cNvPr>
          <p:cNvSpPr txBox="1"/>
          <p:nvPr/>
        </p:nvSpPr>
        <p:spPr>
          <a:xfrm>
            <a:off x="201636" y="-310485"/>
            <a:ext cx="5821318" cy="6801862"/>
          </a:xfrm>
          <a:prstGeom prst="rect">
            <a:avLst/>
          </a:prstGeom>
        </p:spPr>
        <p:txBody>
          <a:bodyPr wrap="square" rtlCol="0">
            <a:spAutoFit/>
          </a:bodyPr>
          <a:lstStyle/>
          <a:p>
            <a:pPr marL="0" indent="0">
              <a:lnSpc>
                <a:spcPct val="100000"/>
              </a:lnSpc>
              <a:spcBef>
                <a:spcPts val="0"/>
              </a:spcBef>
              <a:buFontTx/>
              <a:buNone/>
            </a:pPr>
            <a:r>
              <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rPr>
              <a:t> Insights</a:t>
            </a:r>
          </a:p>
          <a:p>
            <a:pPr marL="0" indent="0">
              <a:lnSpc>
                <a:spcPct val="100000"/>
              </a:lnSpc>
              <a:spcBef>
                <a:spcPts val="0"/>
              </a:spcBef>
              <a:buFontTx/>
              <a:buNone/>
            </a:pPr>
            <a:endParaRPr lang="en-US" sz="2000"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TS govt is very much focused in speeding process and providing sources for the industries with it’s diverse policies</a:t>
            </a: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It has favorable investment climate with its own EASE of doing business policies.</a:t>
            </a: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Hyderabad is heart of the city where every development task stars here.</a:t>
            </a: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T – policy making in industrial and infrastructure sectors pushes the state to grow rapidly.</a:t>
            </a: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It became the IT destination of India surpassing other competitive cities.</a:t>
            </a:r>
          </a:p>
          <a:p>
            <a:pPr marL="342900" indent="-342900">
              <a:lnSpc>
                <a:spcPct val="100000"/>
              </a:lnSpc>
              <a:spcBef>
                <a:spcPts val="0"/>
              </a:spcBef>
              <a:buFont typeface="Wingdings" panose="05000000000000000000" pitchFamily="2" charset="2"/>
              <a:buChar char="Ø"/>
            </a:pPr>
            <a:r>
              <a:rPr lang="en-US" sz="2000" dirty="0">
                <a:solidFill>
                  <a:srgbClr val="AEC2D8"/>
                </a:solidFill>
                <a:latin typeface="Posterama" panose="020B0504020200020000" pitchFamily="34" charset="0"/>
                <a:ea typeface="微软雅黑"/>
                <a:cs typeface="Posterama" panose="020B0504020200020000" pitchFamily="34" charset="0"/>
              </a:rPr>
              <a:t>Digitization is playing a crucial role.</a:t>
            </a:r>
          </a:p>
          <a:p>
            <a:pPr>
              <a:lnSpc>
                <a:spcPct val="100000"/>
              </a:lnSpc>
              <a:spcBef>
                <a:spcPts val="0"/>
              </a:spcBef>
            </a:pPr>
            <a:endParaRPr lang="en-US" sz="2000" dirty="0">
              <a:solidFill>
                <a:srgbClr val="AEC2D8"/>
              </a:solidFill>
              <a:latin typeface="Posterama" panose="020B0504020200020000" pitchFamily="34" charset="0"/>
              <a:ea typeface="微软雅黑"/>
              <a:cs typeface="Posterama" panose="020B0504020200020000" pitchFamily="34" charset="0"/>
            </a:endParaRPr>
          </a:p>
          <a:p>
            <a:pPr>
              <a:lnSpc>
                <a:spcPct val="100000"/>
              </a:lnSpc>
              <a:spcBef>
                <a:spcPts val="0"/>
              </a:spcBef>
            </a:pPr>
            <a:endParaRPr lang="en-US" sz="2000" dirty="0">
              <a:solidFill>
                <a:srgbClr val="AEC2D8"/>
              </a:solidFill>
              <a:latin typeface="Posterama" panose="020B0504020200020000" pitchFamily="34" charset="0"/>
              <a:ea typeface="微软雅黑"/>
              <a:cs typeface="Posterama" panose="020B0504020200020000" pitchFamily="34" charset="0"/>
            </a:endParaRPr>
          </a:p>
          <a:p>
            <a:pPr>
              <a:lnSpc>
                <a:spcPct val="100000"/>
              </a:lnSpc>
              <a:spcBef>
                <a:spcPts val="0"/>
              </a:spcBef>
            </a:pPr>
            <a:r>
              <a:rPr lang="en-US" sz="2000" dirty="0">
                <a:solidFill>
                  <a:schemeClr val="accent2">
                    <a:lumMod val="60000"/>
                    <a:lumOff val="40000"/>
                  </a:schemeClr>
                </a:solidFill>
                <a:latin typeface="Posterama" panose="020B0504020200020000" pitchFamily="34" charset="0"/>
                <a:ea typeface="微软雅黑"/>
                <a:cs typeface="Posterama" panose="020B0504020200020000" pitchFamily="34" charset="0"/>
              </a:rPr>
              <a:t>  </a:t>
            </a:r>
            <a:endParaRPr lang="en-US" sz="2000" dirty="0">
              <a:solidFill>
                <a:srgbClr val="AEC2D8"/>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68CE811D-9AD8-DE92-9D7F-60388625B315}"/>
              </a:ext>
            </a:extLst>
          </p:cNvPr>
          <p:cNvSpPr txBox="1"/>
          <p:nvPr/>
        </p:nvSpPr>
        <p:spPr>
          <a:xfrm>
            <a:off x="6370682" y="-310485"/>
            <a:ext cx="5821318" cy="7294305"/>
          </a:xfrm>
          <a:prstGeom prst="rect">
            <a:avLst/>
          </a:prstGeom>
        </p:spPr>
        <p:txBody>
          <a:bodyPr wrap="square" rtlCol="0">
            <a:spAutoFit/>
          </a:bodyPr>
          <a:lstStyle/>
          <a:p>
            <a:pPr marL="0" indent="0">
              <a:lnSpc>
                <a:spcPct val="100000"/>
              </a:lnSpc>
              <a:spcBef>
                <a:spcPts val="0"/>
              </a:spcBef>
              <a:buFontTx/>
              <a:buNone/>
            </a:pPr>
            <a:r>
              <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rPr>
              <a:t> </a:t>
            </a: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r>
              <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rPr>
              <a:t> Recommendations</a:t>
            </a: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r>
              <a:rPr lang="en-US" dirty="0">
                <a:solidFill>
                  <a:srgbClr val="AEC2D8"/>
                </a:solidFill>
                <a:latin typeface="Posterama" panose="020B0504020200020000" pitchFamily="34" charset="0"/>
                <a:ea typeface="微软雅黑"/>
                <a:cs typeface="Posterama" panose="020B0504020200020000" pitchFamily="34" charset="0"/>
              </a:rPr>
              <a:t>Regarding EV it’s beneficial if it has special policies other than on going in Hyderabad which helps reducing other type of vehicles.</a:t>
            </a:r>
          </a:p>
          <a:p>
            <a:pPr marL="342900" indent="-342900">
              <a:lnSpc>
                <a:spcPct val="100000"/>
              </a:lnSpc>
              <a:spcBef>
                <a:spcPts val="0"/>
              </a:spcBef>
              <a:buFont typeface="Wingdings" panose="05000000000000000000" pitchFamily="2" charset="2"/>
              <a:buChar char="Ø"/>
            </a:pPr>
            <a:r>
              <a:rPr lang="en-US" dirty="0">
                <a:solidFill>
                  <a:srgbClr val="AEC2D8"/>
                </a:solidFill>
                <a:latin typeface="Posterama" panose="020B0504020200020000" pitchFamily="34" charset="0"/>
                <a:ea typeface="微软雅黑"/>
                <a:cs typeface="Posterama" panose="020B0504020200020000" pitchFamily="34" charset="0"/>
              </a:rPr>
              <a:t>The Major development and revenue generation area of Telangana is Hyderabad and other districts surrounding it. Incentivizing investments in rural areas and empowering the people with digitization there will be very helpful for this state for balanced growth.</a:t>
            </a:r>
          </a:p>
          <a:p>
            <a:pPr marL="342900" indent="-342900">
              <a:lnSpc>
                <a:spcPct val="100000"/>
              </a:lnSpc>
              <a:spcBef>
                <a:spcPts val="0"/>
              </a:spcBef>
              <a:buFont typeface="Wingdings" panose="05000000000000000000" pitchFamily="2" charset="2"/>
              <a:buChar char="Ø"/>
            </a:pPr>
            <a:r>
              <a:rPr lang="en-US" dirty="0">
                <a:solidFill>
                  <a:srgbClr val="AEC2D8"/>
                </a:solidFill>
                <a:latin typeface="Posterama" panose="020B0504020200020000" pitchFamily="34" charset="0"/>
                <a:ea typeface="微软雅黑"/>
                <a:cs typeface="Posterama" panose="020B0504020200020000" pitchFamily="34" charset="0"/>
              </a:rPr>
              <a:t>Tourism sector plays a crucial role in any development, Infra building for the destination attract more and generates revenue.</a:t>
            </a:r>
          </a:p>
          <a:p>
            <a:pPr marL="342900" indent="-342900">
              <a:lnSpc>
                <a:spcPct val="100000"/>
              </a:lnSpc>
              <a:spcBef>
                <a:spcPts val="0"/>
              </a:spcBef>
              <a:buFont typeface="Wingdings" panose="05000000000000000000" pitchFamily="2" charset="2"/>
              <a:buChar char="Ø"/>
            </a:pPr>
            <a:r>
              <a:rPr lang="en-US" dirty="0">
                <a:solidFill>
                  <a:srgbClr val="AEC2D8"/>
                </a:solidFill>
                <a:latin typeface="Posterama" panose="020B0504020200020000" pitchFamily="34" charset="0"/>
                <a:ea typeface="微软雅黑"/>
                <a:cs typeface="Posterama" panose="020B0504020200020000" pitchFamily="34" charset="0"/>
              </a:rPr>
              <a:t>It has diverse resources which will help developing R &amp; D sector which boosts investment, and skill training to all helps the employers to employee development by not depending on other state people.</a:t>
            </a:r>
          </a:p>
          <a:p>
            <a:pPr marL="342900" indent="-342900">
              <a:lnSpc>
                <a:spcPct val="100000"/>
              </a:lnSpc>
              <a:spcBef>
                <a:spcPts val="0"/>
              </a:spcBef>
              <a:buFont typeface="Wingdings" panose="05000000000000000000" pitchFamily="2" charset="2"/>
              <a:buChar char="Ø"/>
            </a:pPr>
            <a:endParaRPr lang="en-US" dirty="0">
              <a:solidFill>
                <a:srgbClr val="AEC2D8"/>
              </a:solidFill>
              <a:latin typeface="Posterama" panose="020B0504020200020000" pitchFamily="34" charset="0"/>
              <a:ea typeface="微软雅黑"/>
              <a:cs typeface="Posterama" panose="020B0504020200020000" pitchFamily="34" charset="0"/>
            </a:endParaRPr>
          </a:p>
          <a:p>
            <a:pPr marL="342900" indent="-342900">
              <a:lnSpc>
                <a:spcPct val="100000"/>
              </a:lnSpc>
              <a:spcBef>
                <a:spcPts val="0"/>
              </a:spcBef>
              <a:buFont typeface="Wingdings" panose="05000000000000000000" pitchFamily="2" charset="2"/>
              <a:buChar char="Ø"/>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a:p>
            <a:pPr marL="0" indent="0">
              <a:lnSpc>
                <a:spcPct val="100000"/>
              </a:lnSpc>
              <a:spcBef>
                <a:spcPts val="0"/>
              </a:spcBef>
              <a:buFontTx/>
              <a:buNone/>
            </a:pPr>
            <a:endParaRPr lang="en-US" sz="2400" dirty="0">
              <a:solidFill>
                <a:schemeClr val="accent2">
                  <a:lumMod val="60000"/>
                  <a:lumOff val="40000"/>
                </a:schemeClr>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1236641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118233"/>
            <a:ext cx="10515600" cy="639838"/>
          </a:xfrm>
        </p:spPr>
        <p:txBody>
          <a:bodyPr/>
          <a:lstStyle/>
          <a:p>
            <a:r>
              <a:rPr lang="en-US" sz="3200" dirty="0"/>
              <a:t>Thanks to the Stack holders &amp; Team Code basics</a:t>
            </a:r>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3"/>
          <a:srcRect l="19491" r="19491"/>
          <a:stretch/>
        </p:blipFill>
        <p:spPr>
          <a:xfrm>
            <a:off x="139581" y="963866"/>
            <a:ext cx="1996026" cy="1771914"/>
          </a:xfrm>
        </p:spPr>
      </p:pic>
      <p:pic>
        <p:nvPicPr>
          <p:cNvPr id="52" name="Picture Placeholder 51">
            <a:extLst>
              <a:ext uri="{FF2B5EF4-FFF2-40B4-BE49-F238E27FC236}">
                <a16:creationId xmlns:a16="http://schemas.microsoft.com/office/drawing/2014/main" id="{6FA36B7F-14F3-90DF-9E76-191C5C5FAC68}"/>
              </a:ext>
            </a:extLst>
          </p:cNvPr>
          <p:cNvPicPr>
            <a:picLocks noGrp="1" noChangeAspect="1"/>
          </p:cNvPicPr>
          <p:nvPr>
            <p:ph type="pic" sz="quarter" idx="49"/>
          </p:nvPr>
        </p:nvPicPr>
        <p:blipFill>
          <a:blip r:embed="rId4"/>
          <a:srcRect t="3417" b="3417"/>
          <a:stretch/>
        </p:blipFill>
        <p:spPr>
          <a:xfrm>
            <a:off x="2178627" y="3135310"/>
            <a:ext cx="1996026" cy="1771914"/>
          </a:xfrm>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2084600" y="5894134"/>
            <a:ext cx="2098039" cy="506399"/>
          </a:xfrm>
        </p:spPr>
        <p:txBody>
          <a:bodyPr/>
          <a:lstStyle/>
          <a:p>
            <a:r>
              <a:rPr lang="en-US" sz="1600" dirty="0"/>
              <a:t>Jayesh Ranjan</a:t>
            </a:r>
          </a:p>
          <a:p>
            <a:r>
              <a:rPr lang="en-US" sz="1600" b="0" dirty="0"/>
              <a:t>Secretary, Information Technology (IT)</a:t>
            </a:r>
          </a:p>
          <a:p>
            <a:r>
              <a:rPr lang="en-US" sz="1600" b="0" dirty="0"/>
              <a:t>Govt of Telangana</a:t>
            </a:r>
          </a:p>
        </p:txBody>
      </p:sp>
      <p:sp>
        <p:nvSpPr>
          <p:cNvPr id="12" name="Text Placeholder 11">
            <a:extLst>
              <a:ext uri="{FF2B5EF4-FFF2-40B4-BE49-F238E27FC236}">
                <a16:creationId xmlns:a16="http://schemas.microsoft.com/office/drawing/2014/main" id="{B673DA38-7DA2-CC40-82FC-BFB56BC10FC1}"/>
              </a:ext>
            </a:extLst>
          </p:cNvPr>
          <p:cNvSpPr>
            <a:spLocks noGrp="1"/>
          </p:cNvSpPr>
          <p:nvPr>
            <p:ph type="body" sz="quarter" idx="55"/>
          </p:nvPr>
        </p:nvSpPr>
        <p:spPr>
          <a:xfrm>
            <a:off x="4180125" y="2882111"/>
            <a:ext cx="2098038" cy="506399"/>
          </a:xfrm>
        </p:spPr>
        <p:txBody>
          <a:bodyPr/>
          <a:lstStyle/>
          <a:p>
            <a:r>
              <a:rPr lang="en-US" sz="1600" b="1" dirty="0"/>
              <a:t>Dileep Konatham</a:t>
            </a:r>
          </a:p>
          <a:p>
            <a:r>
              <a:rPr lang="en-US" sz="1600" dirty="0"/>
              <a:t>Director at Govt of Telangana</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5"/>
          <a:srcRect t="14456" b="14456"/>
          <a:stretch/>
        </p:blipFill>
        <p:spPr>
          <a:xfrm>
            <a:off x="4282137" y="983597"/>
            <a:ext cx="1996026" cy="1771914"/>
          </a:xfrm>
          <a:prstGeom prst="hexagon">
            <a:avLst/>
          </a:prstGeom>
        </p:spPr>
      </p:pic>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6"/>
          <a:srcRect t="5614" b="5614"/>
          <a:stretch/>
        </p:blipFill>
        <p:spPr>
          <a:xfrm>
            <a:off x="6066855" y="3135311"/>
            <a:ext cx="1996027" cy="1771915"/>
          </a:xfrm>
        </p:spPr>
      </p:pic>
      <p:sp>
        <p:nvSpPr>
          <p:cNvPr id="30" name="Text Placeholder 29">
            <a:extLst>
              <a:ext uri="{FF2B5EF4-FFF2-40B4-BE49-F238E27FC236}">
                <a16:creationId xmlns:a16="http://schemas.microsoft.com/office/drawing/2014/main" id="{78DDF0BA-462B-C044-14AF-F2FD2BFBAE3B}"/>
              </a:ext>
            </a:extLst>
          </p:cNvPr>
          <p:cNvSpPr>
            <a:spLocks noGrp="1"/>
          </p:cNvSpPr>
          <p:nvPr>
            <p:ph type="body" sz="quarter" idx="57"/>
          </p:nvPr>
        </p:nvSpPr>
        <p:spPr>
          <a:xfrm>
            <a:off x="7915335" y="2991038"/>
            <a:ext cx="2098038" cy="506399"/>
          </a:xfrm>
        </p:spPr>
        <p:txBody>
          <a:bodyPr/>
          <a:lstStyle/>
          <a:p>
            <a:r>
              <a:rPr lang="en-US" sz="1600" b="1" dirty="0"/>
              <a:t>Dhaval Patel</a:t>
            </a:r>
          </a:p>
          <a:p>
            <a:r>
              <a:rPr lang="en-US" sz="1600" dirty="0"/>
              <a:t>Founder, Code basics</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altLang="zh-CN" sz="1200" u="none" strike="noStrike" kern="1200" cap="none" spc="0" normalizeH="0" baseline="0" dirty="0">
              <a:ln>
                <a:noFill/>
              </a:ln>
              <a:solidFill>
                <a:schemeClr val="bg1"/>
              </a:solidFill>
              <a:effectLst/>
              <a:uLnTx/>
              <a:uFillTx/>
            </a:endParaRPr>
          </a:p>
        </p:txBody>
      </p:sp>
      <p:pic>
        <p:nvPicPr>
          <p:cNvPr id="8" name="Picture Placeholder 45">
            <a:extLst>
              <a:ext uri="{FF2B5EF4-FFF2-40B4-BE49-F238E27FC236}">
                <a16:creationId xmlns:a16="http://schemas.microsoft.com/office/drawing/2014/main" id="{297FA5D4-2F11-D5D0-E665-16DD7DF80DFB}"/>
              </a:ext>
            </a:extLst>
          </p:cNvPr>
          <p:cNvPicPr>
            <a:picLocks noChangeAspect="1"/>
          </p:cNvPicPr>
          <p:nvPr/>
        </p:nvPicPr>
        <p:blipFill>
          <a:blip r:embed="rId7"/>
          <a:srcRect t="5614" b="5614"/>
          <a:stretch/>
        </p:blipFill>
        <p:spPr>
          <a:xfrm>
            <a:off x="9999374" y="3055892"/>
            <a:ext cx="1996026" cy="1771914"/>
          </a:xfrm>
          <a:prstGeom prst="hexagon">
            <a:avLst>
              <a:gd name="adj" fmla="val 28349"/>
              <a:gd name="vf" fmla="val 115470"/>
            </a:avLst>
          </a:prstGeom>
          <a:ln>
            <a:noFill/>
          </a:ln>
        </p:spPr>
      </p:pic>
      <p:pic>
        <p:nvPicPr>
          <p:cNvPr id="10" name="Picture Placeholder 45">
            <a:extLst>
              <a:ext uri="{FF2B5EF4-FFF2-40B4-BE49-F238E27FC236}">
                <a16:creationId xmlns:a16="http://schemas.microsoft.com/office/drawing/2014/main" id="{AB2F295B-1553-0684-DE7D-AA20E3021447}"/>
              </a:ext>
            </a:extLst>
          </p:cNvPr>
          <p:cNvPicPr>
            <a:picLocks noChangeAspect="1"/>
          </p:cNvPicPr>
          <p:nvPr/>
        </p:nvPicPr>
        <p:blipFill>
          <a:blip r:embed="rId8"/>
          <a:srcRect t="5614" b="5614"/>
          <a:stretch/>
        </p:blipFill>
        <p:spPr>
          <a:xfrm>
            <a:off x="7966341" y="1169661"/>
            <a:ext cx="1996026" cy="1771914"/>
          </a:xfrm>
          <a:prstGeom prst="hexagon">
            <a:avLst>
              <a:gd name="adj" fmla="val 28349"/>
              <a:gd name="vf" fmla="val 115470"/>
            </a:avLst>
          </a:prstGeom>
          <a:ln>
            <a:noFill/>
          </a:ln>
        </p:spPr>
      </p:pic>
      <p:sp>
        <p:nvSpPr>
          <p:cNvPr id="13" name="TextBox 12">
            <a:extLst>
              <a:ext uri="{FF2B5EF4-FFF2-40B4-BE49-F238E27FC236}">
                <a16:creationId xmlns:a16="http://schemas.microsoft.com/office/drawing/2014/main" id="{0EC6D72C-CF0E-D245-0D39-344318038DB1}"/>
              </a:ext>
            </a:extLst>
          </p:cNvPr>
          <p:cNvSpPr txBox="1"/>
          <p:nvPr/>
        </p:nvSpPr>
        <p:spPr>
          <a:xfrm>
            <a:off x="0" y="2941575"/>
            <a:ext cx="1996025" cy="2000548"/>
          </a:xfrm>
          <a:prstGeom prst="rect">
            <a:avLst/>
          </a:prstGeom>
        </p:spPr>
        <p:txBody>
          <a:bodyPr wrap="square" rtlCol="0">
            <a:spAutoFit/>
          </a:bodyPr>
          <a:lstStyle/>
          <a:p>
            <a:pPr marL="0" indent="0" algn="ctr">
              <a:lnSpc>
                <a:spcPct val="100000"/>
              </a:lnSpc>
              <a:spcBef>
                <a:spcPts val="0"/>
              </a:spcBef>
              <a:buFontTx/>
              <a:buNone/>
            </a:pPr>
            <a:r>
              <a:rPr lang="en-US" sz="1600" b="1" dirty="0">
                <a:solidFill>
                  <a:prstClr val="white"/>
                </a:solidFill>
                <a:ea typeface="微软雅黑"/>
                <a:cs typeface="Posterama" panose="020B0504020200020000" pitchFamily="34" charset="0"/>
              </a:rPr>
              <a:t>Kalvakuntla Taraka</a:t>
            </a:r>
          </a:p>
          <a:p>
            <a:pPr marL="0" indent="0" algn="ctr">
              <a:lnSpc>
                <a:spcPct val="100000"/>
              </a:lnSpc>
              <a:spcBef>
                <a:spcPts val="0"/>
              </a:spcBef>
              <a:buFontTx/>
              <a:buNone/>
            </a:pPr>
            <a:r>
              <a:rPr lang="en-US" sz="1600" b="1" dirty="0">
                <a:solidFill>
                  <a:prstClr val="white"/>
                </a:solidFill>
                <a:ea typeface="微软雅黑"/>
                <a:cs typeface="Posterama" panose="020B0504020200020000" pitchFamily="34" charset="0"/>
              </a:rPr>
              <a:t> Ramarao (KTR</a:t>
            </a:r>
            <a:r>
              <a:rPr lang="en-US" b="1" dirty="0">
                <a:solidFill>
                  <a:prstClr val="white"/>
                </a:solidFill>
                <a:ea typeface="微软雅黑"/>
                <a:cs typeface="Posterama" panose="020B0504020200020000" pitchFamily="34" charset="0"/>
              </a:rPr>
              <a:t>)</a:t>
            </a:r>
          </a:p>
          <a:p>
            <a:pPr marL="0" indent="0" algn="ctr">
              <a:lnSpc>
                <a:spcPct val="100000"/>
              </a:lnSpc>
              <a:spcBef>
                <a:spcPts val="0"/>
              </a:spcBef>
              <a:buFontTx/>
              <a:buNone/>
            </a:pPr>
            <a:endParaRPr lang="en-US" sz="1800" b="1" dirty="0">
              <a:solidFill>
                <a:prstClr val="white"/>
              </a:solidFill>
              <a:ea typeface="微软雅黑"/>
              <a:cs typeface="Posterama" panose="020B0504020200020000" pitchFamily="34" charset="0"/>
            </a:endParaRPr>
          </a:p>
          <a:p>
            <a:pPr marL="0" indent="0" algn="ctr">
              <a:lnSpc>
                <a:spcPct val="100000"/>
              </a:lnSpc>
              <a:spcBef>
                <a:spcPts val="0"/>
              </a:spcBef>
              <a:buFontTx/>
              <a:buNone/>
            </a:pPr>
            <a:r>
              <a:rPr lang="en-US" dirty="0">
                <a:solidFill>
                  <a:prstClr val="white"/>
                </a:solidFill>
                <a:ea typeface="微软雅黑"/>
                <a:cs typeface="Posterama" panose="020B0504020200020000" pitchFamily="34" charset="0"/>
              </a:rPr>
              <a:t>Minister of IT, Industries and Municipal Administration</a:t>
            </a:r>
            <a:endParaRPr lang="en-US" sz="1800" dirty="0">
              <a:solidFill>
                <a:prstClr val="white"/>
              </a:solidFill>
              <a:ea typeface="微软雅黑"/>
              <a:cs typeface="Posterama" panose="020B0504020200020000" pitchFamily="34" charset="0"/>
            </a:endParaRPr>
          </a:p>
        </p:txBody>
      </p:sp>
      <p:sp>
        <p:nvSpPr>
          <p:cNvPr id="15" name="Text Placeholder 14">
            <a:extLst>
              <a:ext uri="{FF2B5EF4-FFF2-40B4-BE49-F238E27FC236}">
                <a16:creationId xmlns:a16="http://schemas.microsoft.com/office/drawing/2014/main" id="{29098F8A-DD1F-E6F7-D7D0-FE1C54B6AFA9}"/>
              </a:ext>
            </a:extLst>
          </p:cNvPr>
          <p:cNvSpPr>
            <a:spLocks noGrp="1"/>
          </p:cNvSpPr>
          <p:nvPr>
            <p:ph type="body" sz="quarter" idx="53"/>
          </p:nvPr>
        </p:nvSpPr>
        <p:spPr>
          <a:xfrm>
            <a:off x="6015850" y="5091171"/>
            <a:ext cx="2098038" cy="506399"/>
          </a:xfrm>
        </p:spPr>
        <p:txBody>
          <a:bodyPr/>
          <a:lstStyle/>
          <a:p>
            <a:r>
              <a:rPr lang="en-US" sz="1600" b="1" dirty="0"/>
              <a:t>Venu Panjarla</a:t>
            </a:r>
          </a:p>
          <a:p>
            <a:r>
              <a:rPr lang="en-US" sz="1600" b="0" dirty="0"/>
              <a:t>Open data Telangana</a:t>
            </a:r>
          </a:p>
          <a:p>
            <a:endParaRPr lang="en-US" dirty="0"/>
          </a:p>
        </p:txBody>
      </p:sp>
      <p:sp>
        <p:nvSpPr>
          <p:cNvPr id="19" name="TextBox 18">
            <a:extLst>
              <a:ext uri="{FF2B5EF4-FFF2-40B4-BE49-F238E27FC236}">
                <a16:creationId xmlns:a16="http://schemas.microsoft.com/office/drawing/2014/main" id="{E45A891D-1BD3-7945-7F73-5FA476D841D7}"/>
              </a:ext>
            </a:extLst>
          </p:cNvPr>
          <p:cNvSpPr txBox="1"/>
          <p:nvPr/>
        </p:nvSpPr>
        <p:spPr>
          <a:xfrm flipH="1">
            <a:off x="9962367" y="5054730"/>
            <a:ext cx="1996024" cy="830997"/>
          </a:xfrm>
          <a:prstGeom prst="rect">
            <a:avLst/>
          </a:prstGeom>
        </p:spPr>
        <p:txBody>
          <a:bodyPr wrap="square" rtlCol="0">
            <a:spAutoFit/>
          </a:bodyPr>
          <a:lstStyle/>
          <a:p>
            <a:pPr marL="0" indent="0" algn="ctr">
              <a:lnSpc>
                <a:spcPct val="100000"/>
              </a:lnSpc>
              <a:spcBef>
                <a:spcPts val="0"/>
              </a:spcBef>
              <a:buFontTx/>
              <a:buNone/>
            </a:pPr>
            <a:r>
              <a:rPr lang="en-US" sz="1600" b="1" dirty="0">
                <a:solidFill>
                  <a:prstClr val="white"/>
                </a:solidFill>
                <a:ea typeface="微软雅黑"/>
                <a:cs typeface="Posterama" panose="020B0504020200020000" pitchFamily="34" charset="0"/>
              </a:rPr>
              <a:t>Hemanand Vadivel</a:t>
            </a:r>
          </a:p>
          <a:p>
            <a:pPr marL="0" indent="0" algn="ctr">
              <a:lnSpc>
                <a:spcPct val="100000"/>
              </a:lnSpc>
              <a:spcBef>
                <a:spcPts val="0"/>
              </a:spcBef>
              <a:buFontTx/>
              <a:buNone/>
            </a:pPr>
            <a:r>
              <a:rPr lang="en-US" sz="1600" dirty="0">
                <a:solidFill>
                  <a:prstClr val="white"/>
                </a:solidFill>
                <a:ea typeface="微软雅黑"/>
                <a:cs typeface="Posterama" panose="020B0504020200020000" pitchFamily="34" charset="0"/>
              </a:rPr>
              <a:t>Co-founder, Code basics</a:t>
            </a:r>
          </a:p>
        </p:txBody>
      </p:sp>
    </p:spTree>
    <p:extLst>
      <p:ext uri="{BB962C8B-B14F-4D97-AF65-F5344CB8AC3E}">
        <p14:creationId xmlns:p14="http://schemas.microsoft.com/office/powerpoint/2010/main" val="2107888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81083" y="311581"/>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202862" y="1461964"/>
            <a:ext cx="4260180" cy="1294530"/>
          </a:xfrm>
        </p:spPr>
        <p:txBody>
          <a:bodyPr/>
          <a:lstStyle/>
          <a:p>
            <a:pPr algn="l">
              <a:buFont typeface="Arial" panose="020B0604020202020204" pitchFamily="34" charset="0"/>
              <a:buChar char="•"/>
            </a:pPr>
            <a:r>
              <a:rPr lang="en-US" b="0" i="0" dirty="0">
                <a:solidFill>
                  <a:srgbClr val="E3E3E3"/>
                </a:solidFill>
                <a:effectLst/>
                <a:latin typeface="Google Sans"/>
              </a:rPr>
              <a:t> Telangana is the 29th state of the country, formed on 2 June 2014 by the partition of Andhra Pradesh. Hyderabad is the capital and largest city of Telangana.</a:t>
            </a:r>
          </a:p>
          <a:p>
            <a:pPr algn="l">
              <a:buFont typeface="Arial" panose="020B0604020202020204" pitchFamily="34" charset="0"/>
              <a:buChar char="•"/>
            </a:pPr>
            <a:r>
              <a:rPr lang="en-US" b="0" i="0" dirty="0">
                <a:solidFill>
                  <a:srgbClr val="E3E3E3"/>
                </a:solidFill>
                <a:effectLst/>
                <a:latin typeface="Google Sans"/>
              </a:rPr>
              <a:t> Telangana has a diverse economy, with agriculture, industry, and services sectors all playing important roles. The state is home to a number of major industries, including pharmaceuticals, information technology, and textiles.</a:t>
            </a:r>
          </a:p>
          <a:p>
            <a:pPr algn="l">
              <a:buFont typeface="Arial" panose="020B0604020202020204" pitchFamily="34" charset="0"/>
              <a:buChar char="•"/>
            </a:pPr>
            <a:r>
              <a:rPr lang="en-US" b="0" i="0" dirty="0">
                <a:solidFill>
                  <a:srgbClr val="E3E3E3"/>
                </a:solidFill>
                <a:effectLst/>
                <a:latin typeface="Google Sans"/>
              </a:rPr>
              <a:t> Telangana is the 11th largest state in India by economy, with a GSDP of ₹9.76 lakh crore (US$130 billion) in 2021-22. The state's per capita GSDP is ₹2.43 lakh (US$3,200), which is higher than the national average.</a:t>
            </a:r>
          </a:p>
          <a:p>
            <a:pPr algn="l">
              <a:buFont typeface="Arial" panose="020B0604020202020204" pitchFamily="34" charset="0"/>
              <a:buChar char="•"/>
            </a:pPr>
            <a:r>
              <a:rPr lang="en-US" dirty="0">
                <a:solidFill>
                  <a:srgbClr val="E3E3E3"/>
                </a:solidFill>
                <a:latin typeface="Google Sans"/>
              </a:rPr>
              <a:t> With it’s open data policy we can analyze growth across various sectors and provide insights to Telangana Govt.</a:t>
            </a:r>
            <a:endParaRPr lang="en-US" b="0" i="0" dirty="0">
              <a:solidFill>
                <a:srgbClr val="E3E3E3"/>
              </a:solidFill>
              <a:effectLst/>
              <a:latin typeface="Google Sans"/>
            </a:endParaRPr>
          </a:p>
          <a:p>
            <a:endParaRPr lang="en-US" dirty="0"/>
          </a:p>
          <a:p>
            <a:endParaRPr lang="en-US"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srcRect l="2997" r="2997"/>
          <a:stretch/>
        </p:blipFill>
        <p:spPr>
          <a:xfrm>
            <a:off x="5745001" y="0"/>
            <a:ext cx="6446999" cy="685800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25">
            <a:extLst>
              <a:ext uri="{FF2B5EF4-FFF2-40B4-BE49-F238E27FC236}">
                <a16:creationId xmlns:a16="http://schemas.microsoft.com/office/drawing/2014/main" id="{4CBFAFCC-A306-4EA1-BEE3-7557795635A8}"/>
              </a:ext>
            </a:extLst>
          </p:cNvPr>
          <p:cNvPicPr>
            <a:picLocks noGrp="1" noChangeAspect="1"/>
          </p:cNvPicPr>
          <p:nvPr>
            <p:ph type="pic" sz="quarter" idx="51"/>
          </p:nvPr>
        </p:nvPicPr>
        <p:blipFill>
          <a:blip r:embed="rId3"/>
          <a:srcRect l="5824" r="5824"/>
          <a:stretch/>
        </p:blipFill>
        <p:spPr/>
      </p:pic>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a:bevelB w="82550" h="44450" prst="angle"/>
            <a:contourClr>
              <a:srgbClr val="FFFFFF"/>
            </a:contourClr>
          </a:sp3d>
        </p:spPr>
        <p:txBody>
          <a:bodyPr/>
          <a:lstStyle/>
          <a:p>
            <a:r>
              <a:rPr lang="en-US" sz="9600" dirty="0">
                <a:solidFill>
                  <a:schemeClr val="accent6">
                    <a:lumMod val="25000"/>
                    <a:lumOff val="75000"/>
                  </a:schemeClr>
                </a:solidFill>
                <a:latin typeface="Agency FB" panose="020B0503020202020204" pitchFamily="34" charset="0"/>
              </a:rPr>
              <a:t>Thank You</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82148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5325762" y="1680519"/>
            <a:ext cx="6598508" cy="4794422"/>
          </a:xfrm>
        </p:spPr>
        <p:txBody>
          <a:bodyPr/>
          <a:lstStyle/>
          <a:p>
            <a:pPr marL="285750" indent="-285750">
              <a:buFont typeface="Wingdings" panose="05000000000000000000" pitchFamily="2" charset="2"/>
              <a:buChar char="Ø"/>
            </a:pPr>
            <a:r>
              <a:rPr lang="en-US" sz="1800" b="0" dirty="0">
                <a:sym typeface="Wingdings" panose="05000000000000000000" pitchFamily="2" charset="2"/>
              </a:rPr>
              <a:t>To help PETER PANDEY – The DATA ANALYST for his Portfolio      Project on Real time data doing the following tasks :</a:t>
            </a:r>
            <a:br>
              <a:rPr lang="en-US" sz="1800" b="0" dirty="0">
                <a:sym typeface="Wingdings" panose="05000000000000000000" pitchFamily="2" charset="2"/>
              </a:rPr>
            </a:br>
            <a:r>
              <a:rPr lang="en-US" sz="1800" b="0" dirty="0">
                <a:sym typeface="Wingdings" panose="05000000000000000000" pitchFamily="2" charset="2"/>
              </a:rPr>
              <a:t> </a:t>
            </a:r>
            <a:br>
              <a:rPr lang="en-US" sz="1800" b="0" dirty="0">
                <a:sym typeface="Wingdings" panose="05000000000000000000" pitchFamily="2" charset="2"/>
              </a:rPr>
            </a:br>
            <a:r>
              <a:rPr lang="en-US" sz="1800" b="0" dirty="0"/>
              <a:t>Examine the Datasets given from </a:t>
            </a:r>
            <a:r>
              <a:rPr lang="en-US" sz="1800" b="0" dirty="0">
                <a:solidFill>
                  <a:srgbClr val="C83E00"/>
                </a:solidFill>
              </a:rPr>
              <a:t>OPEN DATA TELANGANA </a:t>
            </a:r>
            <a:r>
              <a:rPr lang="en-US" sz="1800" b="0" dirty="0"/>
              <a:t>on Stamp registration, Transportation and TS-</a:t>
            </a:r>
            <a:r>
              <a:rPr lang="en-US" sz="1800" b="0" dirty="0" err="1"/>
              <a:t>iPass</a:t>
            </a:r>
            <a:r>
              <a:rPr lang="en-US" sz="1800" b="0" dirty="0"/>
              <a:t> across all districts.</a:t>
            </a:r>
            <a:br>
              <a:rPr lang="en-US" sz="1800" b="0" dirty="0"/>
            </a:br>
            <a:br>
              <a:rPr lang="en-US" sz="1800" b="0" dirty="0"/>
            </a:br>
            <a:r>
              <a:rPr lang="en-US" sz="1800" b="0" dirty="0"/>
              <a:t>Understand their attributes and analyze trends and patterns within each department.</a:t>
            </a:r>
            <a:br>
              <a:rPr lang="en-US" sz="1800" b="0" dirty="0"/>
            </a:br>
            <a:br>
              <a:rPr lang="en-US" sz="1800" b="0" dirty="0"/>
            </a:br>
            <a:r>
              <a:rPr lang="en-US" sz="1800" b="0" dirty="0"/>
              <a:t>Visualizing the data which can provide clear insights in the given sectors.</a:t>
            </a:r>
            <a:br>
              <a:rPr lang="en-US" sz="1800" b="0" dirty="0"/>
            </a:br>
            <a:br>
              <a:rPr lang="en-US" sz="1800" b="0" dirty="0"/>
            </a:br>
            <a:r>
              <a:rPr lang="en-US" sz="1800" b="0" dirty="0"/>
              <a:t>Finding correlation among the departments and report the overall growth of the state.</a:t>
            </a:r>
            <a:br>
              <a:rPr lang="en-US" sz="1800" b="0" dirty="0"/>
            </a:br>
            <a:br>
              <a:rPr lang="en-US" sz="1800" b="0" dirty="0"/>
            </a:br>
            <a:br>
              <a:rPr lang="en-US" sz="1800" b="0" dirty="0"/>
            </a:br>
            <a:br>
              <a:rPr lang="en-US" sz="1800" b="0" dirty="0"/>
            </a:br>
            <a:br>
              <a:rPr lang="en-US" sz="1800" b="0" dirty="0"/>
            </a:br>
            <a:br>
              <a:rPr lang="en-US" sz="1800" b="0" dirty="0"/>
            </a:br>
            <a:endParaRPr lang="en-US" sz="1800" b="0" dirty="0"/>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t>Presentation Title</a:t>
            </a: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
        <p:nvSpPr>
          <p:cNvPr id="5" name="TextBox 4">
            <a:extLst>
              <a:ext uri="{FF2B5EF4-FFF2-40B4-BE49-F238E27FC236}">
                <a16:creationId xmlns:a16="http://schemas.microsoft.com/office/drawing/2014/main" id="{43D24B37-CF86-2FE5-F1C2-316DDFF11388}"/>
              </a:ext>
            </a:extLst>
          </p:cNvPr>
          <p:cNvSpPr txBox="1"/>
          <p:nvPr/>
        </p:nvSpPr>
        <p:spPr>
          <a:xfrm>
            <a:off x="1272746" y="2700648"/>
            <a:ext cx="2854410" cy="707886"/>
          </a:xfrm>
          <a:prstGeom prst="rect">
            <a:avLst/>
          </a:prstGeom>
        </p:spPr>
        <p:txBody>
          <a:bodyPr wrap="square" rtlCol="0">
            <a:spAutoFit/>
          </a:bodyPr>
          <a:lstStyle/>
          <a:p>
            <a:pPr marL="0" indent="0" algn="ctr">
              <a:lnSpc>
                <a:spcPct val="100000"/>
              </a:lnSpc>
              <a:spcBef>
                <a:spcPts val="0"/>
              </a:spcBef>
              <a:buFontTx/>
              <a:buNone/>
            </a:pPr>
            <a:r>
              <a:rPr lang="en-US" sz="4000" b="1" dirty="0">
                <a:solidFill>
                  <a:prstClr val="white"/>
                </a:solidFill>
                <a:ea typeface="微软雅黑"/>
                <a:cs typeface="Posterama" panose="020B0504020200020000" pitchFamily="34" charset="0"/>
              </a:rPr>
              <a:t>Objective</a:t>
            </a:r>
          </a:p>
        </p:txBody>
      </p:sp>
    </p:spTree>
    <p:extLst>
      <p:ext uri="{BB962C8B-B14F-4D97-AF65-F5344CB8AC3E}">
        <p14:creationId xmlns:p14="http://schemas.microsoft.com/office/powerpoint/2010/main" val="32955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918886" y="949706"/>
            <a:ext cx="6030097" cy="4388413"/>
          </a:xfrm>
        </p:spPr>
        <p:txBody>
          <a:bodyPr/>
          <a:lstStyle/>
          <a:p>
            <a:pPr marL="285750" indent="-285750">
              <a:buFont typeface="Wingdings" panose="05000000000000000000" pitchFamily="2" charset="2"/>
              <a:buChar char="Ø"/>
            </a:pPr>
            <a:r>
              <a:rPr lang="en-US" sz="1800" b="0" dirty="0">
                <a:solidFill>
                  <a:schemeClr val="accent2"/>
                </a:solidFill>
                <a:latin typeface="Abadi" panose="020B0604020104020204" pitchFamily="34" charset="0"/>
              </a:rPr>
              <a:t>E-STAMPS</a:t>
            </a:r>
            <a:r>
              <a:rPr lang="en-US" sz="1800" b="0" dirty="0">
                <a:latin typeface="Abadi" panose="020B0604020104020204" pitchFamily="34" charset="0"/>
              </a:rPr>
              <a:t>- E-</a:t>
            </a:r>
            <a:r>
              <a:rPr lang="en-US" sz="1800" b="0" dirty="0">
                <a:solidFill>
                  <a:schemeClr val="accent2"/>
                </a:solidFill>
                <a:latin typeface="Abadi" panose="020B0604020104020204" pitchFamily="34" charset="0"/>
              </a:rPr>
              <a:t>S</a:t>
            </a:r>
            <a:r>
              <a:rPr lang="en-US" sz="1800" b="0" dirty="0">
                <a:latin typeface="Abadi" panose="020B0604020104020204" pitchFamily="34" charset="0"/>
              </a:rPr>
              <a:t>tamp duty in </a:t>
            </a:r>
            <a:r>
              <a:rPr lang="en-US" sz="1800" b="0" dirty="0">
                <a:solidFill>
                  <a:schemeClr val="accent2"/>
                </a:solidFill>
                <a:latin typeface="Abadi" panose="020B0604020104020204" pitchFamily="34" charset="0"/>
              </a:rPr>
              <a:t>T</a:t>
            </a:r>
            <a:r>
              <a:rPr lang="en-US" sz="1800" b="0" dirty="0">
                <a:latin typeface="Abadi" panose="020B0604020104020204" pitchFamily="34" charset="0"/>
              </a:rPr>
              <a:t>elangana-</a:t>
            </a:r>
            <a:r>
              <a:rPr lang="en-US" sz="1800" b="0" dirty="0">
                <a:solidFill>
                  <a:schemeClr val="accent2"/>
                </a:solidFill>
                <a:latin typeface="Abadi" panose="020B0604020104020204" pitchFamily="34" charset="0"/>
              </a:rPr>
              <a:t>A</a:t>
            </a:r>
            <a:r>
              <a:rPr lang="en-US" sz="1800" b="0" dirty="0">
                <a:latin typeface="Abadi" panose="020B0604020104020204" pitchFamily="34" charset="0"/>
              </a:rPr>
              <a:t>ssessment, </a:t>
            </a:r>
            <a:r>
              <a:rPr lang="en-US" sz="1800" b="0" dirty="0">
                <a:solidFill>
                  <a:schemeClr val="accent2"/>
                </a:solidFill>
                <a:latin typeface="Abadi" panose="020B0604020104020204" pitchFamily="34" charset="0"/>
              </a:rPr>
              <a:t>M</a:t>
            </a:r>
            <a:r>
              <a:rPr lang="en-US" sz="1800" b="0" dirty="0">
                <a:latin typeface="Abadi" panose="020B0604020104020204" pitchFamily="34" charset="0"/>
              </a:rPr>
              <a:t>anagement &amp; </a:t>
            </a:r>
            <a:r>
              <a:rPr lang="en-US" sz="1800" b="0" dirty="0">
                <a:solidFill>
                  <a:schemeClr val="accent2"/>
                </a:solidFill>
                <a:latin typeface="Abadi" panose="020B0604020104020204" pitchFamily="34" charset="0"/>
              </a:rPr>
              <a:t>P</a:t>
            </a:r>
            <a:r>
              <a:rPr lang="en-US" sz="1800" b="0" dirty="0">
                <a:latin typeface="Abadi" panose="020B0604020104020204" pitchFamily="34" charset="0"/>
              </a:rPr>
              <a:t>ayment </a:t>
            </a:r>
            <a:r>
              <a:rPr lang="en-US" sz="1800" b="0" dirty="0">
                <a:solidFill>
                  <a:schemeClr val="accent2"/>
                </a:solidFill>
                <a:latin typeface="Abadi" panose="020B0604020104020204" pitchFamily="34" charset="0"/>
              </a:rPr>
              <a:t>S</a:t>
            </a:r>
            <a:r>
              <a:rPr lang="en-US" sz="1800" b="0" dirty="0">
                <a:latin typeface="Abadi" panose="020B0604020104020204" pitchFamily="34" charset="0"/>
              </a:rPr>
              <a:t>ystem</a:t>
            </a:r>
            <a:r>
              <a:rPr lang="en-US" sz="1800" b="0" dirty="0"/>
              <a:t> refers to the stamp duty, transfer duty, registration fees and user charges paid by the public to register any deed. User now has the convenience of paying the stamp duty from anywhere. This system is user friendly, hassle free and helps to get rid of Duplicates</a:t>
            </a:r>
            <a:r>
              <a:rPr lang="en-US" sz="900" dirty="0"/>
              <a:t>.</a:t>
            </a:r>
            <a:br>
              <a:rPr lang="en-US" sz="900" dirty="0"/>
            </a:br>
            <a:br>
              <a:rPr lang="en-US" sz="900" dirty="0"/>
            </a:br>
            <a:br>
              <a:rPr lang="en-US" sz="1800" b="0" dirty="0">
                <a:latin typeface="+mn-lt"/>
              </a:rPr>
            </a:br>
            <a:r>
              <a:rPr lang="en-US" sz="1800" b="0" dirty="0">
                <a:latin typeface="+mn-lt"/>
              </a:rPr>
              <a:t>It</a:t>
            </a:r>
            <a:r>
              <a:rPr lang="en-US" sz="1800" b="0" dirty="0"/>
              <a:t>’s a complete online and Fool proof system which reduces the manual process and documentation where payments can be made accurately where the acceptability of multiple challans for a single document. This helps the government tracking the revenue up to date in stamp registration Transactions.</a:t>
            </a:r>
            <a:br>
              <a:rPr lang="en-US" sz="900" dirty="0"/>
            </a:br>
            <a:endParaRPr lang="en-US" sz="1800" b="0" dirty="0"/>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srcRect l="20799" r="20799"/>
          <a:stretch/>
        </p:blipFill>
        <p:spPr>
          <a:blipFill>
            <a:blip r:embed="rId4"/>
            <a:stretch>
              <a:fillRect/>
            </a:stretch>
          </a:blipFill>
        </p:spPr>
      </p:pic>
      <p:sp>
        <p:nvSpPr>
          <p:cNvPr id="4" name="TextBox 3">
            <a:extLst>
              <a:ext uri="{FF2B5EF4-FFF2-40B4-BE49-F238E27FC236}">
                <a16:creationId xmlns:a16="http://schemas.microsoft.com/office/drawing/2014/main" id="{462EF830-A3A7-33B9-78E0-36F4821C3E2A}"/>
              </a:ext>
            </a:extLst>
          </p:cNvPr>
          <p:cNvSpPr txBox="1"/>
          <p:nvPr/>
        </p:nvSpPr>
        <p:spPr>
          <a:xfrm>
            <a:off x="1825617" y="2804342"/>
            <a:ext cx="2557848" cy="1200329"/>
          </a:xfrm>
          <a:prstGeom prst="rect">
            <a:avLst/>
          </a:prstGeom>
        </p:spPr>
        <p:txBody>
          <a:bodyPr wrap="square" rtlCol="0">
            <a:spAutoFit/>
          </a:bodyPr>
          <a:lstStyle/>
          <a:p>
            <a:pPr marL="0" indent="0" algn="ctr">
              <a:lnSpc>
                <a:spcPct val="100000"/>
              </a:lnSpc>
              <a:spcBef>
                <a:spcPts val="0"/>
              </a:spcBef>
              <a:buFontTx/>
              <a:buNone/>
            </a:pPr>
            <a:r>
              <a:rPr lang="en-US" sz="3600" b="1" dirty="0">
                <a:solidFill>
                  <a:schemeClr val="tx2">
                    <a:lumMod val="90000"/>
                    <a:lumOff val="10000"/>
                  </a:schemeClr>
                </a:solidFill>
                <a:ea typeface="微软雅黑"/>
                <a:cs typeface="Posterama" panose="020B0504020200020000" pitchFamily="34" charset="0"/>
              </a:rPr>
              <a:t>e – Stamp Registration</a:t>
            </a:r>
          </a:p>
        </p:txBody>
      </p:sp>
    </p:spTree>
    <p:extLst>
      <p:ext uri="{BB962C8B-B14F-4D97-AF65-F5344CB8AC3E}">
        <p14:creationId xmlns:p14="http://schemas.microsoft.com/office/powerpoint/2010/main" val="247807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EFFE06-D3DD-350D-24ED-1C19F67FF8E5}"/>
              </a:ext>
            </a:extLst>
          </p:cNvPr>
          <p:cNvPicPr>
            <a:picLocks noChangeAspect="1"/>
          </p:cNvPicPr>
          <p:nvPr/>
        </p:nvPicPr>
        <p:blipFill>
          <a:blip r:embed="rId3"/>
          <a:stretch>
            <a:fillRect/>
          </a:stretch>
        </p:blipFill>
        <p:spPr>
          <a:xfrm>
            <a:off x="0" y="90152"/>
            <a:ext cx="12192000" cy="676784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762660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6573E3E-C404-BB20-C248-0DD25E0A202F}"/>
              </a:ext>
            </a:extLst>
          </p:cNvPr>
          <p:cNvSpPr>
            <a:spLocks noGrp="1"/>
          </p:cNvSpPr>
          <p:nvPr>
            <p:ph type="ftr" sz="quarter" idx="28"/>
          </p:nvPr>
        </p:nvSpPr>
        <p:spPr/>
        <p:txBody>
          <a:bodyPr/>
          <a:lstStyle/>
          <a:p>
            <a:r>
              <a:rPr lang="en-US" noProof="0"/>
              <a:t>Presentation Title</a:t>
            </a:r>
            <a:endParaRPr lang="en-US" noProof="0" dirty="0"/>
          </a:p>
        </p:txBody>
      </p:sp>
      <p:pic>
        <p:nvPicPr>
          <p:cNvPr id="3" name="Picture 2">
            <a:extLst>
              <a:ext uri="{FF2B5EF4-FFF2-40B4-BE49-F238E27FC236}">
                <a16:creationId xmlns:a16="http://schemas.microsoft.com/office/drawing/2014/main" id="{9786FFC0-10A5-7A91-173A-792EE7E0FD32}"/>
              </a:ext>
            </a:extLst>
          </p:cNvPr>
          <p:cNvPicPr>
            <a:picLocks noChangeAspect="1"/>
          </p:cNvPicPr>
          <p:nvPr/>
        </p:nvPicPr>
        <p:blipFill>
          <a:blip r:embed="rId2"/>
          <a:stretch>
            <a:fillRect/>
          </a:stretch>
        </p:blipFill>
        <p:spPr>
          <a:xfrm>
            <a:off x="103031" y="103031"/>
            <a:ext cx="11990232" cy="668413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24864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4D761329-3BEF-0173-1328-A4DB26572AFF}"/>
              </a:ext>
            </a:extLst>
          </p:cNvPr>
          <p:cNvSpPr>
            <a:spLocks noGrp="1"/>
          </p:cNvSpPr>
          <p:nvPr>
            <p:ph type="title"/>
          </p:nvPr>
        </p:nvSpPr>
        <p:spPr>
          <a:xfrm>
            <a:off x="5918886" y="949706"/>
            <a:ext cx="6030097" cy="4388413"/>
          </a:xfrm>
        </p:spPr>
        <p:txBody>
          <a:bodyPr/>
          <a:lstStyle/>
          <a:p>
            <a:pPr marL="285750" indent="-285750">
              <a:buFont typeface="Wingdings" panose="05000000000000000000" pitchFamily="2" charset="2"/>
              <a:buChar char="Ø"/>
            </a:pPr>
            <a:r>
              <a:rPr lang="en-US" sz="1800" i="0" dirty="0">
                <a:solidFill>
                  <a:schemeClr val="accent2">
                    <a:lumMod val="60000"/>
                    <a:lumOff val="40000"/>
                  </a:schemeClr>
                </a:solidFill>
                <a:effectLst/>
              </a:rPr>
              <a:t>TS-IPASS</a:t>
            </a:r>
            <a:r>
              <a:rPr lang="en-US" sz="1800" i="0" dirty="0">
                <a:effectLst/>
              </a:rPr>
              <a:t> --</a:t>
            </a:r>
            <a:r>
              <a:rPr lang="en-US" sz="1800" i="0" dirty="0">
                <a:solidFill>
                  <a:schemeClr val="accent2">
                    <a:lumMod val="60000"/>
                    <a:lumOff val="40000"/>
                  </a:schemeClr>
                </a:solidFill>
                <a:effectLst/>
              </a:rPr>
              <a:t>T</a:t>
            </a:r>
            <a:r>
              <a:rPr lang="en-US" sz="1800" i="0" dirty="0">
                <a:effectLst/>
              </a:rPr>
              <a:t>elangana </a:t>
            </a:r>
            <a:r>
              <a:rPr lang="en-US" sz="1800" i="0" dirty="0">
                <a:solidFill>
                  <a:schemeClr val="accent2">
                    <a:lumMod val="60000"/>
                    <a:lumOff val="40000"/>
                  </a:schemeClr>
                </a:solidFill>
                <a:effectLst/>
              </a:rPr>
              <a:t>S</a:t>
            </a:r>
            <a:r>
              <a:rPr lang="en-US" sz="1800" i="0" dirty="0">
                <a:effectLst/>
              </a:rPr>
              <a:t>tate </a:t>
            </a:r>
            <a:r>
              <a:rPr lang="en-US" sz="1800" i="0" dirty="0">
                <a:solidFill>
                  <a:schemeClr val="accent2">
                    <a:lumMod val="60000"/>
                    <a:lumOff val="40000"/>
                  </a:schemeClr>
                </a:solidFill>
                <a:effectLst/>
              </a:rPr>
              <a:t>I</a:t>
            </a:r>
            <a:r>
              <a:rPr lang="en-US" sz="1800" i="0" dirty="0">
                <a:effectLst/>
              </a:rPr>
              <a:t>ndustrial </a:t>
            </a:r>
            <a:r>
              <a:rPr lang="en-US" sz="1800" i="0" dirty="0">
                <a:solidFill>
                  <a:schemeClr val="accent2">
                    <a:lumMod val="60000"/>
                    <a:lumOff val="40000"/>
                  </a:schemeClr>
                </a:solidFill>
                <a:effectLst/>
              </a:rPr>
              <a:t>P</a:t>
            </a:r>
            <a:r>
              <a:rPr lang="en-US" sz="1800" i="0" dirty="0">
                <a:effectLst/>
              </a:rPr>
              <a:t>roject </a:t>
            </a:r>
            <a:r>
              <a:rPr lang="en-US" sz="1800" i="0" dirty="0">
                <a:solidFill>
                  <a:schemeClr val="accent2">
                    <a:lumMod val="60000"/>
                    <a:lumOff val="40000"/>
                  </a:schemeClr>
                </a:solidFill>
                <a:effectLst/>
              </a:rPr>
              <a:t>A</a:t>
            </a:r>
            <a:r>
              <a:rPr lang="en-US" sz="1800" i="0" dirty="0">
                <a:effectLst/>
              </a:rPr>
              <a:t>pproval and </a:t>
            </a:r>
            <a:r>
              <a:rPr lang="en-US" sz="1800" i="0" dirty="0">
                <a:solidFill>
                  <a:schemeClr val="accent2">
                    <a:lumMod val="60000"/>
                    <a:lumOff val="40000"/>
                  </a:schemeClr>
                </a:solidFill>
                <a:effectLst/>
              </a:rPr>
              <a:t>S</a:t>
            </a:r>
            <a:r>
              <a:rPr lang="en-US" sz="1800" i="0" dirty="0">
                <a:effectLst/>
              </a:rPr>
              <a:t>elf-Certification </a:t>
            </a:r>
            <a:r>
              <a:rPr lang="en-US" sz="1800" i="0" dirty="0">
                <a:solidFill>
                  <a:schemeClr val="accent2">
                    <a:lumMod val="60000"/>
                    <a:lumOff val="40000"/>
                  </a:schemeClr>
                </a:solidFill>
                <a:effectLst/>
              </a:rPr>
              <a:t>S</a:t>
            </a:r>
            <a:r>
              <a:rPr lang="en-US" sz="1800" i="0" dirty="0">
                <a:effectLst/>
              </a:rPr>
              <a:t>ystem </a:t>
            </a:r>
            <a:r>
              <a:rPr lang="en-US" sz="1800" b="0" i="0" dirty="0">
                <a:solidFill>
                  <a:schemeClr val="bg1">
                    <a:lumMod val="95000"/>
                  </a:schemeClr>
                </a:solidFill>
                <a:effectLst/>
              </a:rPr>
              <a:t>is a certification system that provides support to industries, services, manufacturing companies in Telangana. It is an online process that helps to clear certificate on process and permissions within short timelines</a:t>
            </a:r>
            <a:r>
              <a:rPr lang="en-US" sz="900" b="0" i="0" dirty="0">
                <a:solidFill>
                  <a:srgbClr val="696F6F"/>
                </a:solidFill>
                <a:effectLst/>
                <a:latin typeface="open sans" panose="020F0502020204030204" pitchFamily="34" charset="0"/>
              </a:rPr>
              <a:t>..</a:t>
            </a:r>
            <a:br>
              <a:rPr lang="en-US" sz="900" b="0" i="0" dirty="0">
                <a:solidFill>
                  <a:srgbClr val="696F6F"/>
                </a:solidFill>
                <a:effectLst/>
                <a:latin typeface="open sans" panose="020F0502020204030204" pitchFamily="34" charset="0"/>
              </a:rPr>
            </a:br>
            <a:br>
              <a:rPr lang="en-US" sz="1800" b="0" i="0" dirty="0">
                <a:effectLst/>
              </a:rPr>
            </a:br>
            <a:r>
              <a:rPr lang="en-US" sz="1800" b="0" i="0" dirty="0">
                <a:effectLst/>
              </a:rPr>
              <a:t> It was created to increase the swiftness of application and certificate clearance process for industrial units that are proposed for the new state. The TS-</a:t>
            </a:r>
            <a:r>
              <a:rPr lang="en-US" sz="1800" b="0" dirty="0"/>
              <a:t>Ipass</a:t>
            </a:r>
            <a:r>
              <a:rPr lang="en-US" sz="1800" b="0" i="0" dirty="0">
                <a:effectLst/>
              </a:rPr>
              <a:t> Act shall boost the </a:t>
            </a:r>
            <a:r>
              <a:rPr lang="en-US" sz="1800" i="0" dirty="0">
                <a:effectLst/>
              </a:rPr>
              <a:t>Investments</a:t>
            </a:r>
            <a:r>
              <a:rPr lang="en-US" sz="1800" b="0" i="0" dirty="0">
                <a:effectLst/>
              </a:rPr>
              <a:t> to increase the number of investors to set up industrial units.</a:t>
            </a:r>
            <a:br>
              <a:rPr lang="en-US" sz="900" b="0" i="0" dirty="0">
                <a:solidFill>
                  <a:srgbClr val="696F6F"/>
                </a:solidFill>
                <a:effectLst/>
                <a:latin typeface="open sans" panose="020F0502020204030204" pitchFamily="34" charset="0"/>
              </a:rPr>
            </a:br>
            <a:endParaRPr lang="en-US" sz="1800" b="0" dirty="0"/>
          </a:p>
        </p:txBody>
      </p:sp>
      <p:pic>
        <p:nvPicPr>
          <p:cNvPr id="48" name="Picture placeholder 19">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3"/>
          <a:srcRect l="20799" r="20799"/>
          <a:stretch/>
        </p:blipFill>
        <p:spPr>
          <a:blipFill>
            <a:blip r:embed="rId4"/>
            <a:stretch>
              <a:fillRect/>
            </a:stretch>
          </a:blipFill>
        </p:spPr>
      </p:pic>
      <p:sp>
        <p:nvSpPr>
          <p:cNvPr id="4" name="TextBox 3">
            <a:extLst>
              <a:ext uri="{FF2B5EF4-FFF2-40B4-BE49-F238E27FC236}">
                <a16:creationId xmlns:a16="http://schemas.microsoft.com/office/drawing/2014/main" id="{462EF830-A3A7-33B9-78E0-36F4821C3E2A}"/>
              </a:ext>
            </a:extLst>
          </p:cNvPr>
          <p:cNvSpPr txBox="1"/>
          <p:nvPr/>
        </p:nvSpPr>
        <p:spPr>
          <a:xfrm>
            <a:off x="1825617" y="2570033"/>
            <a:ext cx="2557848" cy="1754326"/>
          </a:xfrm>
          <a:prstGeom prst="rect">
            <a:avLst/>
          </a:prstGeom>
        </p:spPr>
        <p:txBody>
          <a:bodyPr wrap="square" rtlCol="0">
            <a:spAutoFit/>
          </a:bodyPr>
          <a:lstStyle/>
          <a:p>
            <a:pPr marL="0" indent="0" algn="ctr">
              <a:lnSpc>
                <a:spcPct val="100000"/>
              </a:lnSpc>
              <a:spcBef>
                <a:spcPts val="0"/>
              </a:spcBef>
              <a:buFontTx/>
              <a:buNone/>
            </a:pPr>
            <a:r>
              <a:rPr lang="en-US" sz="3600" b="1" dirty="0">
                <a:solidFill>
                  <a:schemeClr val="tx2">
                    <a:lumMod val="90000"/>
                    <a:lumOff val="10000"/>
                  </a:schemeClr>
                </a:solidFill>
                <a:ea typeface="微软雅黑"/>
                <a:cs typeface="Posterama" panose="020B0504020200020000" pitchFamily="34" charset="0"/>
              </a:rPr>
              <a:t>TS – Ipass</a:t>
            </a:r>
          </a:p>
          <a:p>
            <a:pPr marL="0" indent="0" algn="ctr">
              <a:lnSpc>
                <a:spcPct val="100000"/>
              </a:lnSpc>
              <a:spcBef>
                <a:spcPts val="0"/>
              </a:spcBef>
              <a:buFontTx/>
              <a:buNone/>
            </a:pPr>
            <a:r>
              <a:rPr lang="en-US" sz="3600" b="1" dirty="0">
                <a:solidFill>
                  <a:schemeClr val="tx2">
                    <a:lumMod val="90000"/>
                    <a:lumOff val="10000"/>
                  </a:schemeClr>
                </a:solidFill>
                <a:ea typeface="微软雅黑"/>
                <a:cs typeface="Posterama" panose="020B0504020200020000" pitchFamily="34" charset="0"/>
              </a:rPr>
              <a:t>&amp;</a:t>
            </a:r>
          </a:p>
          <a:p>
            <a:pPr marL="0" indent="0" algn="ctr">
              <a:lnSpc>
                <a:spcPct val="100000"/>
              </a:lnSpc>
              <a:spcBef>
                <a:spcPts val="0"/>
              </a:spcBef>
              <a:buFontTx/>
              <a:buNone/>
            </a:pPr>
            <a:r>
              <a:rPr lang="en-US" sz="3600" b="1" dirty="0">
                <a:solidFill>
                  <a:schemeClr val="tx2">
                    <a:lumMod val="90000"/>
                    <a:lumOff val="10000"/>
                  </a:schemeClr>
                </a:solidFill>
                <a:ea typeface="微软雅黑"/>
                <a:cs typeface="Posterama" panose="020B0504020200020000" pitchFamily="34" charset="0"/>
              </a:rPr>
              <a:t>Investment</a:t>
            </a:r>
          </a:p>
        </p:txBody>
      </p:sp>
    </p:spTree>
    <p:extLst>
      <p:ext uri="{BB962C8B-B14F-4D97-AF65-F5344CB8AC3E}">
        <p14:creationId xmlns:p14="http://schemas.microsoft.com/office/powerpoint/2010/main" val="16539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21BB31-0C9C-541B-C32F-D0B09A72BBDA}"/>
              </a:ext>
            </a:extLst>
          </p:cNvPr>
          <p:cNvPicPr>
            <a:picLocks noChangeAspect="1"/>
          </p:cNvPicPr>
          <p:nvPr/>
        </p:nvPicPr>
        <p:blipFill rotWithShape="1">
          <a:blip r:embed="rId2"/>
          <a:srcRect l="7183" t="21583" r="22571" b="9087"/>
          <a:stretch/>
        </p:blipFill>
        <p:spPr>
          <a:xfrm>
            <a:off x="103031" y="90152"/>
            <a:ext cx="11977352" cy="664549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22560231"/>
      </p:ext>
    </p:extLst>
  </p:cSld>
  <p:clrMapOvr>
    <a:masterClrMapping/>
  </p:clrMapOvr>
</p:sld>
</file>

<file path=ppt/theme/theme1.xml><?xml version="1.0" encoding="utf-8"?>
<a:theme xmlns:a="http://schemas.openxmlformats.org/drawingml/2006/main" name="Office 主题​​">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3" id="{850197CF-0BA1-44DA-A157-B86844335638}" vid="{0EFDEB75-7B9F-4F3F-B52A-00D87F14DDC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C434C5-5AE0-4E02-BDE1-C003CB2F43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5B8538-C450-4D80-A6DB-463AA0BE9FB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BE013810-CF6B-43E8-BF3B-B6E01431FB3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3178</TotalTime>
  <Words>1685</Words>
  <Application>Microsoft Office PowerPoint</Application>
  <PresentationFormat>Widescreen</PresentationFormat>
  <Paragraphs>153</Paragraphs>
  <Slides>30</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等线</vt:lpstr>
      <vt:lpstr>Google Sans</vt:lpstr>
      <vt:lpstr>Posterama Text Black</vt:lpstr>
      <vt:lpstr>Posterama Text SemiBold</vt:lpstr>
      <vt:lpstr>Abadi</vt:lpstr>
      <vt:lpstr>Agency FB</vt:lpstr>
      <vt:lpstr>Arial</vt:lpstr>
      <vt:lpstr>Calibri</vt:lpstr>
      <vt:lpstr>open sans</vt:lpstr>
      <vt:lpstr>Posterama</vt:lpstr>
      <vt:lpstr>Wingdings</vt:lpstr>
      <vt:lpstr>Office 主题​​</vt:lpstr>
      <vt:lpstr>GROWTH ANALYSIS OF TELANGANA</vt:lpstr>
      <vt:lpstr>Agenda</vt:lpstr>
      <vt:lpstr>Introduction</vt:lpstr>
      <vt:lpstr>To help PETER PANDEY – The DATA ANALYST for his Portfolio      Project on Real time data doing the following tasks :   Examine the Datasets given from OPEN DATA TELANGANA on Stamp registration, Transportation and TS-iPass across all districts.  Understand their attributes and analyze trends and patterns within each department.  Visualizing the data which can provide clear insights in the given sectors.  Finding correlation among the departments and report the overall growth of the state.      </vt:lpstr>
      <vt:lpstr>E-STAMPS- E-Stamp duty in Telangana-Assessment, Management &amp; Payment System refers to the stamp duty, transfer duty, registration fees and user charges paid by the public to register any deed. User now has the convenience of paying the stamp duty from anywhere. This system is user friendly, hassle free and helps to get rid of Duplicates.   It’s a complete online and Fool proof system which reduces the manual process and documentation where payments can be made accurately where the acceptability of multiple challans for a single document. This helps the government tracking the revenue up to date in stamp registration Transactions. </vt:lpstr>
      <vt:lpstr>PowerPoint Presentation</vt:lpstr>
      <vt:lpstr>PowerPoint Presentation</vt:lpstr>
      <vt:lpstr>TS-IPASS --Telangana State Industrial Project Approval and Self-Certification System is a certification system that provides support to industries, services, manufacturing companies in Telangana. It is an online process that helps to clear certificate on process and permissions within short timelines..   It was created to increase the swiftness of application and certificate clearance process for industrial units that are proposed for the new state. The TS-Ipass Act shall boost the Investments to increase the number of investors to set up industrial units.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the above observation we can find that   FY2019 -- The high investments of Real estate sector is especially in Q1 and Fertilizer in Q4. Remaining sectors are moderate.  FY2020 – During Q1 Pharma, Engineering, Food processing and Plastic &amp; rubber sectors were of high investments, In Q2 Solar energy sector is high with Pharma again increasing in Q3, While in Q4 the Solar energy sector surges high with pharma being second highest.  FY2021 -- Q1 has more investments from Plastic &amp; rubber sector followed by Pharma. In both Q2 &amp; Q3 Pharma sector dominates the others up to starting of Q4. In Q4 Real estate sector’s investment is high followed by pharma.  FY2022 – In Q1 Plastic sector is of high investment followed by automobile.Q2 is moderate in all sectors while in Q3 both Plastic &amp; rubber and Real estate sectors has high investments. Q4 is nominal with Plastic sector investment high.</vt:lpstr>
      <vt:lpstr>PowerPoint Presentation</vt:lpstr>
      <vt:lpstr>PowerPoint Presentation</vt:lpstr>
      <vt:lpstr>PowerPoint Presentation</vt:lpstr>
      <vt:lpstr>Thanks to the Stack holders &amp; Team Code basics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GROWTH ANALYSIS IN TELANGANA</dc:title>
  <dc:creator>Neelesh Mvr</dc:creator>
  <cp:lastModifiedBy>cloudconvert_12</cp:lastModifiedBy>
  <cp:revision>74</cp:revision>
  <dcterms:created xsi:type="dcterms:W3CDTF">2023-09-21T04:00:50Z</dcterms:created>
  <dcterms:modified xsi:type="dcterms:W3CDTF">2024-10-11T20:13:32Z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